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4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3F14B1-5A7B-4AAE-A1EA-66C7374FF2C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BC90EE-6EA3-4101-8811-2D5542823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4B1-5A7B-4AAE-A1EA-66C7374FF2C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0EE-6EA3-4101-8811-2D5542823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4B1-5A7B-4AAE-A1EA-66C7374FF2C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0EE-6EA3-4101-8811-2D5542823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3F14B1-5A7B-4AAE-A1EA-66C7374FF2C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BC90EE-6EA3-4101-8811-2D5542823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3F14B1-5A7B-4AAE-A1EA-66C7374FF2C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BC90EE-6EA3-4101-8811-2D5542823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4B1-5A7B-4AAE-A1EA-66C7374FF2C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0EE-6EA3-4101-8811-2D5542823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4B1-5A7B-4AAE-A1EA-66C7374FF2C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0EE-6EA3-4101-8811-2D5542823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3F14B1-5A7B-4AAE-A1EA-66C7374FF2C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BC90EE-6EA3-4101-8811-2D5542823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4B1-5A7B-4AAE-A1EA-66C7374FF2C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0EE-6EA3-4101-8811-2D5542823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3F14B1-5A7B-4AAE-A1EA-66C7374FF2C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BC90EE-6EA3-4101-8811-2D5542823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3F14B1-5A7B-4AAE-A1EA-66C7374FF2C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BC90EE-6EA3-4101-8811-2D5542823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3F14B1-5A7B-4AAE-A1EA-66C7374FF2C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BC90EE-6EA3-4101-8811-2D5542823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243168" cy="415434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BrowalliaUPC" panose="020B0604020202020204" pitchFamily="34" charset="-34"/>
              </a:rPr>
              <a:t>Педагогический опыт работы учителя </a:t>
            </a:r>
            <a:b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BrowalliaUPC" panose="020B0604020202020204" pitchFamily="34" charset="-34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BrowalliaUPC" panose="020B0604020202020204" pitchFamily="34" charset="-34"/>
              </a:rPr>
              <a:t>английского языка </a:t>
            </a:r>
            <a:b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BrowalliaUPC" panose="020B0604020202020204" pitchFamily="34" charset="-34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BrowalliaUPC" panose="020B0604020202020204" pitchFamily="34" charset="-34"/>
              </a:rPr>
              <a:t>МКОУ « </a:t>
            </a:r>
            <a:r>
              <a:rPr lang="ru-RU" sz="3200" b="1" dirty="0" err="1" smtClean="0">
                <a:solidFill>
                  <a:srgbClr val="7030A0"/>
                </a:solidFill>
                <a:latin typeface="Comic Sans MS" panose="030F0702030302020204" pitchFamily="66" charset="0"/>
                <a:cs typeface="BrowalliaUPC" panose="020B0604020202020204" pitchFamily="34" charset="-34"/>
              </a:rPr>
              <a:t>Сергокалинская</a:t>
            </a:r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BrowalliaUPC" panose="020B0604020202020204" pitchFamily="34" charset="-34"/>
              </a:rPr>
              <a:t> СОШ №2 </a:t>
            </a:r>
            <a:r>
              <a:rPr lang="ru-RU" sz="3200" b="1" dirty="0" err="1" smtClean="0">
                <a:solidFill>
                  <a:srgbClr val="7030A0"/>
                </a:solidFill>
                <a:latin typeface="Comic Sans MS" panose="030F0702030302020204" pitchFamily="66" charset="0"/>
                <a:cs typeface="BrowalliaUPC" panose="020B0604020202020204" pitchFamily="34" charset="-34"/>
              </a:rPr>
              <a:t>Нурбагандовой</a:t>
            </a:r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BrowalliaUPC" panose="020B0604020202020204" pitchFamily="34" charset="-34"/>
              </a:rPr>
              <a:t> Р.М</a:t>
            </a:r>
            <a:endParaRPr lang="ru-RU" sz="3200" b="1" dirty="0">
              <a:solidFill>
                <a:srgbClr val="7030A0"/>
              </a:solidFill>
              <a:latin typeface="Comic Sans MS" panose="030F0702030302020204" pitchFamily="66" charset="0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6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313" y="260350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2138" y="260350"/>
            <a:ext cx="50323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E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4075" y="260350"/>
            <a:ext cx="503238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G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0200" y="765175"/>
            <a:ext cx="503238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L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765175"/>
            <a:ext cx="503238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L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188" y="765175"/>
            <a:ext cx="50482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6013" y="765175"/>
            <a:ext cx="503237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V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19250" y="765175"/>
            <a:ext cx="50482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E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4075" y="765175"/>
            <a:ext cx="503238" cy="5032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313" y="765175"/>
            <a:ext cx="50482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P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2138" y="765175"/>
            <a:ext cx="503237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O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35375" y="765175"/>
            <a:ext cx="50482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O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19250" y="1268413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W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24075" y="1268413"/>
            <a:ext cx="503238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7313" y="1268413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32138" y="1268413"/>
            <a:ext cx="50323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16013" y="1773238"/>
            <a:ext cx="503237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19250" y="1773238"/>
            <a:ext cx="5048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7950" y="1773238"/>
            <a:ext cx="503238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K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1188" y="1773238"/>
            <a:ext cx="5048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27313" y="1773238"/>
            <a:ext cx="5048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132138" y="1773238"/>
            <a:ext cx="503237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O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24075" y="1773238"/>
            <a:ext cx="503238" cy="5032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35375" y="1773238"/>
            <a:ext cx="5048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O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11188" y="2276475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16013" y="2276475"/>
            <a:ext cx="50323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619250" y="2276475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O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124075" y="2276475"/>
            <a:ext cx="503238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27313" y="2276475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L</a:t>
            </a:r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132138" y="2276475"/>
            <a:ext cx="50323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</a:t>
            </a:r>
            <a:endParaRPr lang="ru-RU" sz="2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635375" y="2276475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</a:t>
            </a:r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140200" y="2276475"/>
            <a:ext cx="50323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D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124075" y="3068638"/>
            <a:ext cx="503238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B</a:t>
            </a:r>
            <a:endParaRPr lang="ru-RU" sz="2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132138" y="3573463"/>
            <a:ext cx="503237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635375" y="3573463"/>
            <a:ext cx="5048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140200" y="3573463"/>
            <a:ext cx="503238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H</a:t>
            </a:r>
            <a:endParaRPr lang="ru-RU" sz="2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124075" y="3573463"/>
            <a:ext cx="503238" cy="5032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</a:t>
            </a:r>
            <a:endParaRPr lang="ru-RU" sz="2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619250" y="3573463"/>
            <a:ext cx="5048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F</a:t>
            </a:r>
            <a:endParaRPr lang="ru-RU" sz="2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124075" y="4076700"/>
            <a:ext cx="503238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</a:t>
            </a:r>
            <a:endParaRPr lang="ru-RU" sz="28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627313" y="3573463"/>
            <a:ext cx="5048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E</a:t>
            </a:r>
            <a:endParaRPr lang="ru-RU" sz="2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116013" y="4581525"/>
            <a:ext cx="503237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</a:t>
            </a:r>
            <a:endParaRPr lang="ru-RU" sz="28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619250" y="4581525"/>
            <a:ext cx="50482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</a:t>
            </a:r>
            <a:endParaRPr lang="ru-RU" sz="2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124075" y="4581525"/>
            <a:ext cx="503238" cy="5032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</a:t>
            </a:r>
            <a:endParaRPr lang="ru-RU" sz="28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627313" y="4581525"/>
            <a:ext cx="50482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W</a:t>
            </a:r>
            <a:endParaRPr lang="ru-RU" sz="28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124075" y="5589588"/>
            <a:ext cx="503238" cy="5032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</a:t>
            </a:r>
            <a:endParaRPr lang="ru-RU" sz="2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124075" y="6092825"/>
            <a:ext cx="503238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</a:t>
            </a:r>
            <a:endParaRPr lang="ru-RU" sz="28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635375" y="5084763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E</a:t>
            </a:r>
            <a:endParaRPr lang="ru-RU" sz="2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124075" y="5084763"/>
            <a:ext cx="503238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</a:t>
            </a:r>
            <a:endParaRPr lang="ru-RU" sz="28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627313" y="5084763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P</a:t>
            </a:r>
            <a:endParaRPr lang="ru-RU" sz="28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132138" y="5084763"/>
            <a:ext cx="50323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L</a:t>
            </a:r>
            <a:endParaRPr lang="ru-RU" sz="28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619250" y="5084763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M</a:t>
            </a:r>
            <a:endParaRPr lang="ru-RU" sz="2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140200" y="4581525"/>
            <a:ext cx="503238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K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132138" y="4581525"/>
            <a:ext cx="503237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</a:t>
            </a:r>
            <a:endParaRPr lang="ru-RU" sz="28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635375" y="4581525"/>
            <a:ext cx="50482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</a:t>
            </a:r>
            <a:endParaRPr lang="ru-RU" sz="28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132138" y="3068638"/>
            <a:ext cx="50323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</a:t>
            </a:r>
            <a:endParaRPr lang="ru-RU" sz="2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635375" y="3068638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</a:t>
            </a:r>
            <a:endParaRPr lang="ru-RU" sz="28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627313" y="3068638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E</a:t>
            </a:r>
            <a:endParaRPr lang="ru-RU" sz="28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619250" y="4076700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D</a:t>
            </a:r>
            <a:endParaRPr lang="ru-RU" sz="28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116013" y="4076700"/>
            <a:ext cx="50323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</a:t>
            </a:r>
            <a:endParaRPr lang="ru-RU" sz="28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11188" y="4076700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O</a:t>
            </a:r>
            <a:endParaRPr lang="ru-RU" sz="28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07950" y="4076700"/>
            <a:ext cx="50323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</a:t>
            </a:r>
            <a:endParaRPr lang="ru-RU" sz="28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627313" y="4076700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L</a:t>
            </a:r>
            <a:endParaRPr lang="ru-RU" sz="28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132138" y="4076700"/>
            <a:ext cx="50323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L</a:t>
            </a:r>
            <a:endParaRPr lang="ru-RU" sz="28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3635375" y="4076700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E</a:t>
            </a:r>
            <a:endParaRPr lang="ru-RU" sz="28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140200" y="4076700"/>
            <a:ext cx="50323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</a:t>
            </a:r>
            <a:endParaRPr lang="ru-RU" sz="28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643438" y="4076700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</a:t>
            </a:r>
            <a:endParaRPr lang="ru-RU" sz="28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116013" y="5589588"/>
            <a:ext cx="503237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</a:t>
            </a:r>
            <a:endParaRPr lang="ru-RU" sz="28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11188" y="5589588"/>
            <a:ext cx="5048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</a:t>
            </a:r>
            <a:endParaRPr lang="ru-RU" sz="28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07950" y="5589588"/>
            <a:ext cx="503238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W</a:t>
            </a:r>
            <a:endParaRPr lang="ru-RU" sz="28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4140200" y="1268413"/>
            <a:ext cx="50323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</a:t>
            </a:r>
            <a:endParaRPr lang="ru-RU" sz="28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635375" y="6092825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</a:t>
            </a:r>
            <a:endParaRPr lang="ru-RU" sz="28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132138" y="6092825"/>
            <a:ext cx="50323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O</a:t>
            </a:r>
            <a:endParaRPr lang="ru-RU" sz="28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627313" y="6092825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D</a:t>
            </a:r>
            <a:endParaRPr lang="ru-RU" sz="28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619250" y="6092825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O</a:t>
            </a:r>
            <a:endParaRPr lang="ru-RU" sz="28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116013" y="6092825"/>
            <a:ext cx="50323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L</a:t>
            </a:r>
            <a:endParaRPr lang="ru-RU" sz="28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132138" y="5589588"/>
            <a:ext cx="503237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</a:t>
            </a:r>
            <a:endParaRPr lang="ru-RU" sz="28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2627313" y="5589588"/>
            <a:ext cx="5048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</a:t>
            </a:r>
            <a:endParaRPr lang="ru-RU" sz="28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1619250" y="5589588"/>
            <a:ext cx="5048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H</a:t>
            </a:r>
            <a:endParaRPr lang="ru-RU" sz="28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635375" y="1268413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E</a:t>
            </a:r>
            <a:endParaRPr lang="ru-RU" sz="28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643438" y="1268413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</a:t>
            </a:r>
            <a:endParaRPr lang="ru-RU" sz="28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611188" y="260350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</a:t>
            </a:r>
            <a:endParaRPr lang="ru-RU" sz="28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1116013" y="260350"/>
            <a:ext cx="50323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O</a:t>
            </a:r>
            <a:endParaRPr lang="ru-RU" sz="28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619250" y="260350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</a:t>
            </a:r>
            <a:endParaRPr lang="ru-RU" sz="28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635375" y="260350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</a:t>
            </a:r>
            <a:endParaRPr lang="ru-RU" sz="28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140200" y="260350"/>
            <a:ext cx="50323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</a:t>
            </a:r>
            <a:endParaRPr lang="ru-RU" sz="2800" dirty="0"/>
          </a:p>
        </p:txBody>
      </p:sp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716212"/>
            <a:ext cx="276225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 descr="http://kino.ural.ru/movies/kangaroo_jack/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214813"/>
            <a:ext cx="2857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Прямоугольник 89"/>
          <p:cNvSpPr/>
          <p:nvPr/>
        </p:nvSpPr>
        <p:spPr>
          <a:xfrm>
            <a:off x="3643313" y="5572125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</a:t>
            </a:r>
            <a:endParaRPr lang="ru-RU" sz="28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4143375" y="5572125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O</a:t>
            </a:r>
            <a:endParaRPr lang="ru-RU" sz="28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4643438" y="5572125"/>
            <a:ext cx="5048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</a:t>
            </a:r>
            <a:endParaRPr lang="ru-RU" sz="2800" dirty="0"/>
          </a:p>
        </p:txBody>
      </p:sp>
      <p:pic>
        <p:nvPicPr>
          <p:cNvPr id="93" name="Picture 4" descr="http://upload.wikimedia.org/wikipedia/commons/b/b7/Maple_Leaf_(from_roundel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643313"/>
            <a:ext cx="269716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Скругленная прямоугольная выноска 93"/>
          <p:cNvSpPr/>
          <p:nvPr/>
        </p:nvSpPr>
        <p:spPr>
          <a:xfrm>
            <a:off x="5364163" y="333375"/>
            <a:ext cx="3384550" cy="3024188"/>
          </a:xfrm>
          <a:prstGeom prst="wedgeRoundRectCallout">
            <a:avLst>
              <a:gd name="adj1" fmla="val 32123"/>
              <a:gd name="adj2" fmla="val 68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Hello, I am Englishman and I want to check your knowledge of my country and other English-speaking countries.</a:t>
            </a:r>
            <a:endParaRPr lang="ru-RU" sz="2400" dirty="0"/>
          </a:p>
        </p:txBody>
      </p:sp>
      <p:sp>
        <p:nvSpPr>
          <p:cNvPr id="95" name="Скругленная прямоугольная выноска 94"/>
          <p:cNvSpPr/>
          <p:nvPr/>
        </p:nvSpPr>
        <p:spPr>
          <a:xfrm>
            <a:off x="5357813" y="357188"/>
            <a:ext cx="3384550" cy="3024187"/>
          </a:xfrm>
          <a:prstGeom prst="wedgeRoundRectCallout">
            <a:avLst>
              <a:gd name="adj1" fmla="val 32123"/>
              <a:gd name="adj2" fmla="val 68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The first question will be political: which government organization in USA presents the Supreme Legislative Power? </a:t>
            </a:r>
            <a:endParaRPr lang="ru-RU" sz="2400" dirty="0"/>
          </a:p>
        </p:txBody>
      </p:sp>
      <p:sp>
        <p:nvSpPr>
          <p:cNvPr id="96" name="Скругленная прямоугольная выноска 95"/>
          <p:cNvSpPr/>
          <p:nvPr/>
        </p:nvSpPr>
        <p:spPr>
          <a:xfrm>
            <a:off x="5357813" y="357188"/>
            <a:ext cx="3384550" cy="3024187"/>
          </a:xfrm>
          <a:prstGeom prst="wedgeRoundRectCallout">
            <a:avLst>
              <a:gd name="adj1" fmla="val 32123"/>
              <a:gd name="adj2" fmla="val 68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The second one will be for music lovers: this city is famous for its world-known group consisted of 4 people.</a:t>
            </a:r>
            <a:endParaRPr lang="ru-RU" sz="2400" dirty="0"/>
          </a:p>
        </p:txBody>
      </p:sp>
      <p:sp>
        <p:nvSpPr>
          <p:cNvPr id="97" name="Скругленная прямоугольная выноска 96"/>
          <p:cNvSpPr/>
          <p:nvPr/>
        </p:nvSpPr>
        <p:spPr>
          <a:xfrm>
            <a:off x="5357813" y="357188"/>
            <a:ext cx="3384550" cy="3024187"/>
          </a:xfrm>
          <a:prstGeom prst="wedgeRoundRectCallout">
            <a:avLst>
              <a:gd name="adj1" fmla="val 32123"/>
              <a:gd name="adj2" fmla="val 68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Usually, it is a genre of films with many cowboys, Indians, bandits, horses and  shootouts, located on the Wild West.</a:t>
            </a:r>
          </a:p>
        </p:txBody>
      </p:sp>
      <p:sp>
        <p:nvSpPr>
          <p:cNvPr id="98" name="Скругленная прямоугольная выноска 97"/>
          <p:cNvSpPr/>
          <p:nvPr/>
        </p:nvSpPr>
        <p:spPr>
          <a:xfrm>
            <a:off x="5357813" y="357188"/>
            <a:ext cx="3384550" cy="3024187"/>
          </a:xfrm>
          <a:prstGeom prst="wedgeRoundRectCallout">
            <a:avLst>
              <a:gd name="adj1" fmla="val 32123"/>
              <a:gd name="adj2" fmla="val 68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This animal is national symbol of Australia.</a:t>
            </a:r>
          </a:p>
        </p:txBody>
      </p:sp>
      <p:sp>
        <p:nvSpPr>
          <p:cNvPr id="99" name="Скругленная прямоугольная выноска 98"/>
          <p:cNvSpPr/>
          <p:nvPr/>
        </p:nvSpPr>
        <p:spPr>
          <a:xfrm>
            <a:off x="5357813" y="357188"/>
            <a:ext cx="3384550" cy="3024187"/>
          </a:xfrm>
          <a:prstGeom prst="wedgeRoundRectCallout">
            <a:avLst>
              <a:gd name="adj1" fmla="val 32123"/>
              <a:gd name="adj2" fmla="val 68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One of the countries belonging to the UK.</a:t>
            </a:r>
          </a:p>
        </p:txBody>
      </p:sp>
      <p:sp>
        <p:nvSpPr>
          <p:cNvPr id="100" name="Скругленная прямоугольная выноска 99"/>
          <p:cNvSpPr/>
          <p:nvPr/>
        </p:nvSpPr>
        <p:spPr>
          <a:xfrm>
            <a:off x="5357813" y="357188"/>
            <a:ext cx="3384550" cy="3024187"/>
          </a:xfrm>
          <a:prstGeom prst="wedgeRoundRectCallout">
            <a:avLst>
              <a:gd name="adj1" fmla="val 32123"/>
              <a:gd name="adj2" fmla="val 68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Good job, you have almost found all the words, but I think I missed something…</a:t>
            </a:r>
          </a:p>
        </p:txBody>
      </p:sp>
      <p:sp>
        <p:nvSpPr>
          <p:cNvPr id="101" name="Скругленная прямоугольная выноска 100"/>
          <p:cNvSpPr/>
          <p:nvPr/>
        </p:nvSpPr>
        <p:spPr>
          <a:xfrm>
            <a:off x="5357813" y="357188"/>
            <a:ext cx="3384550" cy="3024187"/>
          </a:xfrm>
          <a:prstGeom prst="wedgeRoundRectCallout">
            <a:avLst>
              <a:gd name="adj1" fmla="val 32123"/>
              <a:gd name="adj2" fmla="val 68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That’s it! I forgot to introduce myself, but I am sure you know my name. So, what is it?</a:t>
            </a:r>
          </a:p>
        </p:txBody>
      </p:sp>
      <p:sp>
        <p:nvSpPr>
          <p:cNvPr id="102" name="Скругленная прямоугольная выноска 101"/>
          <p:cNvSpPr/>
          <p:nvPr/>
        </p:nvSpPr>
        <p:spPr>
          <a:xfrm>
            <a:off x="5357813" y="357188"/>
            <a:ext cx="3384550" cy="3024187"/>
          </a:xfrm>
          <a:prstGeom prst="wedgeRoundRectCallout">
            <a:avLst>
              <a:gd name="adj1" fmla="val 32123"/>
              <a:gd name="adj2" fmla="val 68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I was absolutely sure that you know me. The next question is: what is one of two official languages in Canada?</a:t>
            </a:r>
          </a:p>
        </p:txBody>
      </p:sp>
      <p:sp>
        <p:nvSpPr>
          <p:cNvPr id="103" name="Скругленная прямоугольная выноска 102"/>
          <p:cNvSpPr/>
          <p:nvPr/>
        </p:nvSpPr>
        <p:spPr>
          <a:xfrm>
            <a:off x="5357813" y="357188"/>
            <a:ext cx="3384550" cy="3024187"/>
          </a:xfrm>
          <a:prstGeom prst="wedgeRoundRectCallout">
            <a:avLst>
              <a:gd name="adj1" fmla="val 32123"/>
              <a:gd name="adj2" fmla="val 68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The longest mountains in the world, “backbone” of  North America, Central America and South America.</a:t>
            </a:r>
          </a:p>
          <a:p>
            <a:pPr algn="ctr">
              <a:defRPr/>
            </a:pPr>
            <a:endParaRPr lang="en-US" sz="2400" dirty="0"/>
          </a:p>
        </p:txBody>
      </p:sp>
      <p:sp>
        <p:nvSpPr>
          <p:cNvPr id="104" name="Скругленная прямоугольная выноска 103"/>
          <p:cNvSpPr/>
          <p:nvPr/>
        </p:nvSpPr>
        <p:spPr>
          <a:xfrm>
            <a:off x="5357813" y="357188"/>
            <a:ext cx="3384550" cy="3024187"/>
          </a:xfrm>
          <a:prstGeom prst="wedgeRoundRectCallout">
            <a:avLst>
              <a:gd name="adj1" fmla="val 32123"/>
              <a:gd name="adj2" fmla="val 68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This is 2</a:t>
            </a:r>
            <a:r>
              <a:rPr lang="en-US" sz="2400" baseline="30000" dirty="0"/>
              <a:t>nd</a:t>
            </a:r>
            <a:r>
              <a:rPr lang="en-US" sz="2400" dirty="0"/>
              <a:t> largest and busiest airport in Great Britain after Heathrow.</a:t>
            </a:r>
          </a:p>
        </p:txBody>
      </p:sp>
      <p:sp>
        <p:nvSpPr>
          <p:cNvPr id="105" name="Скругленная прямоугольная выноска 104"/>
          <p:cNvSpPr/>
          <p:nvPr/>
        </p:nvSpPr>
        <p:spPr>
          <a:xfrm>
            <a:off x="5357813" y="357188"/>
            <a:ext cx="3384550" cy="3024187"/>
          </a:xfrm>
          <a:prstGeom prst="wedgeRoundRectCallout">
            <a:avLst>
              <a:gd name="adj1" fmla="val 32123"/>
              <a:gd name="adj2" fmla="val 68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The leaf of this tree is national symbol of Canada.</a:t>
            </a:r>
          </a:p>
        </p:txBody>
      </p:sp>
      <p:sp>
        <p:nvSpPr>
          <p:cNvPr id="106" name="Скругленная прямоугольная выноска 105"/>
          <p:cNvSpPr/>
          <p:nvPr/>
        </p:nvSpPr>
        <p:spPr>
          <a:xfrm>
            <a:off x="5357813" y="357188"/>
            <a:ext cx="3384550" cy="3024187"/>
          </a:xfrm>
          <a:prstGeom prst="wedgeRoundRectCallout">
            <a:avLst>
              <a:gd name="adj1" fmla="val 32123"/>
              <a:gd name="adj2" fmla="val 68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What is the capital of USA?</a:t>
            </a:r>
          </a:p>
        </p:txBody>
      </p:sp>
      <p:sp>
        <p:nvSpPr>
          <p:cNvPr id="107" name="Скругленная прямоугольная выноска 106"/>
          <p:cNvSpPr/>
          <p:nvPr/>
        </p:nvSpPr>
        <p:spPr>
          <a:xfrm>
            <a:off x="5357813" y="357188"/>
            <a:ext cx="3384550" cy="3024187"/>
          </a:xfrm>
          <a:prstGeom prst="wedgeRoundRectCallout">
            <a:avLst>
              <a:gd name="adj1" fmla="val 32123"/>
              <a:gd name="adj2" fmla="val 68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And what is the capital of Great Britain?</a:t>
            </a:r>
          </a:p>
        </p:txBody>
      </p:sp>
      <p:sp>
        <p:nvSpPr>
          <p:cNvPr id="108" name="Скругленная прямоугольная выноска 107"/>
          <p:cNvSpPr/>
          <p:nvPr/>
        </p:nvSpPr>
        <p:spPr>
          <a:xfrm>
            <a:off x="5357813" y="357188"/>
            <a:ext cx="3384550" cy="3024187"/>
          </a:xfrm>
          <a:prstGeom prst="wedgeRoundRectCallout">
            <a:avLst>
              <a:gd name="adj1" fmla="val 32123"/>
              <a:gd name="adj2" fmla="val 68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I was glad to spend time with you puzzling out this crossword. Good luck and good bye!</a:t>
            </a:r>
          </a:p>
        </p:txBody>
      </p:sp>
    </p:spTree>
    <p:extLst>
      <p:ext uri="{BB962C8B-B14F-4D97-AF65-F5344CB8AC3E}">
        <p14:creationId xmlns:p14="http://schemas.microsoft.com/office/powerpoint/2010/main" xmlns="" val="20358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30202" y="259556"/>
            <a:ext cx="5291137" cy="959643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Применение средств информационных технологий в процессе обучения английскому языку для:</a:t>
            </a:r>
            <a:endParaRPr lang="ru-RU" altLang="ru-RU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1412776"/>
            <a:ext cx="9144000" cy="5445224"/>
            <a:chOff x="520" y="967"/>
            <a:chExt cx="4627" cy="273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933" y="1937"/>
              <a:ext cx="179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>
                  <a:solidFill>
                    <a:schemeClr val="bg1"/>
                  </a:solidFill>
                </a:rPr>
                <a:t>Языковой материал</a:t>
              </a:r>
              <a:endParaRPr lang="en-US" altLang="ru-RU" sz="1200">
                <a:solidFill>
                  <a:schemeClr val="bg1"/>
                </a:solidFill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gray">
            <a:xfrm>
              <a:off x="1543" y="2221"/>
              <a:ext cx="248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>
                  <a:solidFill>
                    <a:schemeClr val="bg1"/>
                  </a:solidFill>
                </a:rPr>
                <a:t>Виды речевой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>
                  <a:solidFill>
                    <a:schemeClr val="bg1"/>
                  </a:solidFill>
                </a:rPr>
                <a:t> деятельности</a:t>
              </a:r>
              <a:endParaRPr lang="en-US" altLang="ru-RU" sz="1200">
                <a:solidFill>
                  <a:schemeClr val="bg1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gray">
            <a:xfrm>
              <a:off x="2322" y="2641"/>
              <a:ext cx="109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</a:rPr>
                <a:t>контроль</a:t>
              </a:r>
              <a:endParaRPr lang="en-US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>
              <a:off x="1872" y="1680"/>
              <a:ext cx="338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520" y="1299"/>
              <a:ext cx="1364" cy="217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Verdana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69" y="1318"/>
              <a:ext cx="1266" cy="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lang="ru-RU" altLang="ru-RU" sz="1600" b="1" dirty="0">
                  <a:latin typeface="Comic Sans MS" panose="030F0702030302020204" pitchFamily="66" charset="0"/>
                </a:rPr>
                <a:t>Введение нового материала, его структурирование и обобщение</a:t>
              </a:r>
            </a:p>
            <a:p>
              <a:pPr>
                <a:spcBef>
                  <a:spcPct val="0"/>
                </a:spcBef>
                <a:buClrTx/>
              </a:pPr>
              <a:r>
                <a:rPr lang="ru-RU" altLang="ru-RU" sz="1600" b="1" dirty="0">
                  <a:latin typeface="Comic Sans MS" panose="030F0702030302020204" pitchFamily="66" charset="0"/>
                </a:rPr>
                <a:t>Практическая отработка знаний в области грамматики и лексики</a:t>
              </a:r>
            </a:p>
            <a:p>
              <a:pPr>
                <a:spcBef>
                  <a:spcPct val="0"/>
                </a:spcBef>
                <a:buClrTx/>
              </a:pPr>
              <a:r>
                <a:rPr lang="ru-RU" altLang="ru-RU" sz="1600" b="1" dirty="0">
                  <a:latin typeface="Comic Sans MS" panose="030F0702030302020204" pitchFamily="66" charset="0"/>
                </a:rPr>
                <a:t>Развитие навыков аудирования и чтения с различной степенью проникновения в текст</a:t>
              </a:r>
            </a:p>
            <a:p>
              <a:pPr>
                <a:spcBef>
                  <a:spcPct val="0"/>
                </a:spcBef>
                <a:buClrTx/>
              </a:pPr>
              <a:r>
                <a:rPr lang="ru-RU" altLang="ru-RU" sz="1600" b="1" dirty="0">
                  <a:latin typeface="Comic Sans MS" panose="030F0702030302020204" pitchFamily="66" charset="0"/>
                </a:rPr>
                <a:t>Развитие диалогической речи</a:t>
              </a:r>
              <a:endParaRPr lang="en-US" altLang="ru-RU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3832" y="1344"/>
              <a:ext cx="1315" cy="210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Verdana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832" y="1415"/>
              <a:ext cx="1315" cy="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lang="ru-RU" altLang="ru-RU" sz="1600" b="1" dirty="0">
                  <a:latin typeface="Comic Sans MS" panose="030F0702030302020204" pitchFamily="66" charset="0"/>
                </a:rPr>
                <a:t>Развитие навыков письма</a:t>
              </a:r>
            </a:p>
            <a:p>
              <a:pPr>
                <a:spcBef>
                  <a:spcPct val="0"/>
                </a:spcBef>
                <a:buClrTx/>
              </a:pPr>
              <a:r>
                <a:rPr lang="ru-RU" altLang="ru-RU" sz="1600" b="1" dirty="0">
                  <a:latin typeface="Comic Sans MS" panose="030F0702030302020204" pitchFamily="66" charset="0"/>
                </a:rPr>
                <a:t>Проведение текущих и итоговых тестовых занятий</a:t>
              </a:r>
            </a:p>
            <a:p>
              <a:pPr>
                <a:spcBef>
                  <a:spcPct val="0"/>
                </a:spcBef>
                <a:buClrTx/>
              </a:pPr>
              <a:r>
                <a:rPr lang="ru-RU" altLang="ru-RU" sz="1600" b="1" dirty="0">
                  <a:latin typeface="Comic Sans MS" panose="030F0702030302020204" pitchFamily="66" charset="0"/>
                </a:rPr>
                <a:t>Организация самостоятельных творческих заданий, проектов, переводов по домашнему чтению</a:t>
              </a:r>
            </a:p>
            <a:p>
              <a:pPr>
                <a:spcBef>
                  <a:spcPct val="0"/>
                </a:spcBef>
                <a:buClrTx/>
              </a:pPr>
              <a:r>
                <a:rPr lang="ru-RU" altLang="ru-RU" sz="1600" b="1" dirty="0">
                  <a:latin typeface="Comic Sans MS" panose="030F0702030302020204" pitchFamily="66" charset="0"/>
                </a:rPr>
                <a:t>Автоматизация процесса обработки результатов</a:t>
              </a:r>
              <a:endParaRPr lang="en-US" altLang="ru-RU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gray">
            <a:xfrm>
              <a:off x="3457" y="1680"/>
              <a:ext cx="330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gray">
            <a:xfrm>
              <a:off x="2283" y="1440"/>
              <a:ext cx="1104" cy="337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812" y="1107"/>
              <a:ext cx="399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</a:rPr>
                <a:t>Повышения эффективности</a:t>
              </a:r>
              <a:endParaRPr lang="en-US" altLang="ru-RU" sz="1600">
                <a:solidFill>
                  <a:schemeClr val="bg1"/>
                </a:solidFill>
              </a:endParaRPr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rgbClr val="1F571E"/>
                </a:gs>
                <a:gs pos="50000">
                  <a:srgbClr val="44BD41"/>
                </a:gs>
                <a:gs pos="100000">
                  <a:srgbClr val="1F571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gray">
            <a:xfrm>
              <a:off x="1786" y="3459"/>
              <a:ext cx="224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</a:rPr>
                <a:t>Подготовка к ЕГЭ</a:t>
              </a:r>
              <a:endParaRPr lang="en-US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7971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Ожидаемые результаты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  <a:b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Comic Sans MS" panose="030F0702030302020204" pitchFamily="66" charset="0"/>
              </a:rPr>
              <a:t>повышение успеваемости и уровня обученности учащихся, мотивации к изучению </a:t>
            </a:r>
            <a:r>
              <a:rPr lang="ru-RU" sz="2400" dirty="0" smtClean="0">
                <a:latin typeface="Comic Sans MS" panose="030F0702030302020204" pitchFamily="66" charset="0"/>
              </a:rPr>
              <a:t>предмета;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повышение </a:t>
            </a:r>
            <a:r>
              <a:rPr lang="ru-RU" sz="2400" dirty="0">
                <a:latin typeface="Comic Sans MS" panose="030F0702030302020204" pitchFamily="66" charset="0"/>
              </a:rPr>
              <a:t>своего теоретического, научно-методического уровня, профессионального мастерства и </a:t>
            </a:r>
            <a:r>
              <a:rPr lang="ru-RU" sz="2400" dirty="0" smtClean="0">
                <a:latin typeface="Comic Sans MS" panose="030F0702030302020204" pitchFamily="66" charset="0"/>
              </a:rPr>
              <a:t>компетентности;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разработка </a:t>
            </a:r>
            <a:r>
              <a:rPr lang="ru-RU" sz="2400" dirty="0">
                <a:latin typeface="Comic Sans MS" panose="030F0702030302020204" pitchFamily="66" charset="0"/>
              </a:rPr>
              <a:t>и апробирование дидактических материалов, тестов, наглядностей, создание электронного комплекта педагогических </a:t>
            </a:r>
            <a:r>
              <a:rPr lang="ru-RU" sz="2400" dirty="0" smtClean="0">
                <a:latin typeface="Comic Sans MS" panose="030F0702030302020204" pitchFamily="66" charset="0"/>
              </a:rPr>
              <a:t>разработок;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разработка </a:t>
            </a:r>
            <a:r>
              <a:rPr lang="ru-RU" sz="2400" dirty="0">
                <a:latin typeface="Comic Sans MS" panose="030F0702030302020204" pitchFamily="66" charset="0"/>
              </a:rPr>
              <a:t>и проведение открытых уроков, обобщение опыта по исследуемой </a:t>
            </a:r>
            <a:r>
              <a:rPr lang="ru-RU" sz="2400" dirty="0" smtClean="0">
                <a:latin typeface="Comic Sans MS" panose="030F0702030302020204" pitchFamily="66" charset="0"/>
              </a:rPr>
              <a:t>теме;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доклады</a:t>
            </a:r>
            <a:r>
              <a:rPr lang="ru-RU" sz="2400" dirty="0">
                <a:latin typeface="Comic Sans MS" panose="030F0702030302020204" pitchFamily="66" charset="0"/>
              </a:rPr>
              <a:t>, выступления на заседаниях педагогических советов, участие в конкурсах и конференциях  с  обобщением опыта.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30704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00166" y="357166"/>
            <a:ext cx="6624736" cy="1096358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9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ПОЗИТИВНЫЕ РЕЗУЛЬТАТЫ ДЕЯТЕЛЬНОСТИ ПО ВЫПОЛНЕНИЮ ФУНКЦИЙ КЛАССНОГО РУКОВОДИТЕЛЯ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endParaRPr lang="ru-RU" altLang="ru-RU" sz="2000" dirty="0" smtClean="0"/>
          </a:p>
        </p:txBody>
      </p:sp>
      <p:pic>
        <p:nvPicPr>
          <p:cNvPr id="4" name="Таблица 4" descr="pazl.jpg"/>
          <p:cNvPicPr>
            <a:picLocks noChangeAspect="1"/>
          </p:cNvPicPr>
          <p:nvPr/>
        </p:nvPicPr>
        <p:blipFill>
          <a:blip r:embed="rId2" cstate="print">
            <a:lum/>
          </a:blip>
          <a:srcRect t="22385" r="44723"/>
          <a:stretch>
            <a:fillRect/>
          </a:stretch>
        </p:blipFill>
        <p:spPr>
          <a:xfrm rot="19792701">
            <a:off x="2858955" y="2559274"/>
            <a:ext cx="3917260" cy="3154274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7" name="Группа 6"/>
          <p:cNvGrpSpPr/>
          <p:nvPr/>
        </p:nvGrpSpPr>
        <p:grpSpPr>
          <a:xfrm>
            <a:off x="3419872" y="1715217"/>
            <a:ext cx="2795426" cy="1214103"/>
            <a:chOff x="2582071" y="2854"/>
            <a:chExt cx="2795426" cy="121410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582071" y="2854"/>
              <a:ext cx="2795426" cy="121410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641339" y="62122"/>
              <a:ext cx="2676890" cy="10955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Организация КТД </a:t>
              </a:r>
              <a:endParaRPr lang="ru-RU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74572" y="2929320"/>
            <a:ext cx="2685354" cy="1283744"/>
            <a:chOff x="328670" y="1645211"/>
            <a:chExt cx="2685354" cy="128374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28670" y="1645211"/>
              <a:ext cx="2685354" cy="128374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91337" y="1707878"/>
              <a:ext cx="2560020" cy="1158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Диагностика учащихся и их семей</a:t>
              </a:r>
              <a:endParaRPr lang="ru-RU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475656" y="5097924"/>
            <a:ext cx="2609201" cy="1214103"/>
            <a:chOff x="629314" y="3786213"/>
            <a:chExt cx="2609201" cy="121410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29314" y="3786213"/>
              <a:ext cx="2609201" cy="121410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688582" y="3845481"/>
              <a:ext cx="2490665" cy="10955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Организация родительских лекториев</a:t>
              </a:r>
              <a:endParaRPr lang="ru-RU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91150" y="5411886"/>
            <a:ext cx="3018765" cy="1214103"/>
            <a:chOff x="4558400" y="4143394"/>
            <a:chExt cx="3018765" cy="121410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558400" y="4143394"/>
              <a:ext cx="3018765" cy="121410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617668" y="4202662"/>
              <a:ext cx="2900229" cy="10955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Индивидуальная работа с учащимися и их родителями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516216" y="2906365"/>
            <a:ext cx="3326214" cy="1214103"/>
            <a:chOff x="4625115" y="1680032"/>
            <a:chExt cx="3326214" cy="121410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625115" y="1680032"/>
              <a:ext cx="3326214" cy="121410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684383" y="1739300"/>
              <a:ext cx="3207678" cy="10955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Работа с учителями -предметниками</a:t>
              </a:r>
              <a:endParaRPr lang="ru-RU" sz="28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Прямая соединительная линия 3"/>
          <p:cNvSpPr/>
          <p:nvPr/>
        </p:nvSpPr>
        <p:spPr>
          <a:xfrm>
            <a:off x="2346064" y="1825501"/>
            <a:ext cx="4854469" cy="485446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43577" y="1028459"/>
                </a:moveTo>
                <a:arcTo wR="2427234" hR="2427234" stAng="12911373" swAng="1167243"/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рямая соединительная линия 3"/>
          <p:cNvSpPr/>
          <p:nvPr/>
        </p:nvSpPr>
        <p:spPr>
          <a:xfrm>
            <a:off x="2448723" y="1993096"/>
            <a:ext cx="4854469" cy="485446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2197" y="3089857"/>
                </a:moveTo>
                <a:arcTo wR="2427234" hR="2427234" stAng="9849447" swAng="1202539"/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Прямая соединительная линия 3"/>
          <p:cNvSpPr/>
          <p:nvPr/>
        </p:nvSpPr>
        <p:spPr>
          <a:xfrm>
            <a:off x="2449152" y="1771520"/>
            <a:ext cx="4854469" cy="485446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832119" y="447899"/>
                </a:moveTo>
                <a:arcTo wR="2427234" hR="2427234" stAng="18321973" swAng="1225903"/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рямая соединительная линия 3"/>
          <p:cNvSpPr/>
          <p:nvPr/>
        </p:nvSpPr>
        <p:spPr>
          <a:xfrm>
            <a:off x="2642792" y="2132856"/>
            <a:ext cx="4854469" cy="485446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87302" y="4559302"/>
                </a:moveTo>
                <a:arcTo wR="2427234" hR="2427234" stAng="3686952" swAng="4281611"/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7930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488" y="0"/>
            <a:ext cx="7920880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Повышение профессионального уровня и самообразование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Таня\Desktop\грамоты фото\P102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18484">
            <a:off x="-1704699" y="516057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Таня\Desktop\грамоты фото\P1020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29071"/>
            <a:ext cx="331406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грамоты фото\P101099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4142" y="980728"/>
            <a:ext cx="3312368" cy="247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грамоты фото\P101099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0741" y="2333247"/>
            <a:ext cx="322516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грамоты фото\P101099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16217">
            <a:off x="-375304" y="3083301"/>
            <a:ext cx="3593465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грамоты фото\P101099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54764"/>
            <a:ext cx="2867025" cy="215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G:\грамоты фото\P101099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240" y="4736144"/>
            <a:ext cx="3215695" cy="2121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G:\грамоты фото\P1010995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799208">
            <a:off x="-1690202" y="4237890"/>
            <a:ext cx="3079750" cy="2310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471446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97" y="14108"/>
            <a:ext cx="7467600" cy="1143000"/>
          </a:xfrm>
        </p:spPr>
        <p:txBody>
          <a:bodyPr/>
          <a:lstStyle/>
          <a:p>
            <a:pPr algn="r"/>
            <a:r>
              <a:rPr lang="ru-RU" altLang="ru-RU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Перспективный план работы на </a:t>
            </a:r>
            <a:r>
              <a:rPr lang="ru-RU" altLang="ru-RU" sz="32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2014 </a:t>
            </a:r>
            <a:r>
              <a:rPr lang="ru-RU" altLang="ru-RU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– </a:t>
            </a:r>
            <a:r>
              <a:rPr lang="ru-RU" altLang="ru-RU" sz="32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2017 </a:t>
            </a:r>
            <a:r>
              <a:rPr lang="ru-RU" altLang="ru-RU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учебный год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504" y="1484784"/>
            <a:ext cx="8712968" cy="511256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b="1" dirty="0" smtClean="0">
                <a:latin typeface="Comic Sans MS" panose="030F0702030302020204" pitchFamily="66" charset="0"/>
              </a:rPr>
              <a:t>Работать над оформлением кабинета;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b="1" dirty="0" smtClean="0">
                <a:latin typeface="Comic Sans MS" panose="030F0702030302020204" pitchFamily="66" charset="0"/>
              </a:rPr>
              <a:t>Участвовать в различных конкурсах и мероприятиях;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b="1" dirty="0" smtClean="0">
                <a:latin typeface="Comic Sans MS" panose="030F0702030302020204" pitchFamily="66" charset="0"/>
              </a:rPr>
              <a:t>Обновлять дидактические материалы;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b="1" dirty="0" smtClean="0">
                <a:latin typeface="Comic Sans MS" panose="030F0702030302020204" pitchFamily="66" charset="0"/>
              </a:rPr>
              <a:t>Использовать на уроках новые педагогические технологии;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b="1" dirty="0" smtClean="0">
                <a:latin typeface="Comic Sans MS" panose="030F0702030302020204" pitchFamily="66" charset="0"/>
              </a:rPr>
              <a:t>Работать над самообразованием;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b="1" dirty="0" smtClean="0">
                <a:latin typeface="Comic Sans MS" panose="030F0702030302020204" pitchFamily="66" charset="0"/>
              </a:rPr>
              <a:t>Регулярно изучать методическую литературу, посещать уроки учителей английского языка, применять передовой опыт в своей педагогической деятельности;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b="1" dirty="0" smtClean="0">
                <a:latin typeface="Comic Sans MS" panose="030F0702030302020204" pitchFamily="66" charset="0"/>
              </a:rPr>
              <a:t>Продолжить работать над проблемой «</a:t>
            </a:r>
            <a:r>
              <a:rPr lang="ru-RU" b="1" dirty="0" smtClean="0">
                <a:latin typeface="Comic Sans MS" panose="030F0702030302020204" pitchFamily="66" charset="0"/>
              </a:rPr>
              <a:t>Использование</a:t>
            </a:r>
            <a:r>
              <a:rPr lang="ru-RU" b="1" dirty="0">
                <a:latin typeface="Comic Sans MS" panose="030F0702030302020204" pitchFamily="66" charset="0"/>
              </a:rPr>
              <a:t> ИКТ на уроках английского языка как средство повышения качества </a:t>
            </a:r>
            <a:r>
              <a:rPr lang="ru-RU" b="1" dirty="0" smtClean="0">
                <a:latin typeface="Comic Sans MS" panose="030F0702030302020204" pitchFamily="66" charset="0"/>
              </a:rPr>
              <a:t>работы учащихся</a:t>
            </a:r>
            <a:r>
              <a:rPr lang="ru-RU" altLang="ru-RU" b="1" dirty="0" smtClean="0">
                <a:latin typeface="Comic Sans MS" panose="030F0702030302020204" pitchFamily="66" charset="0"/>
              </a:rPr>
              <a:t>».</a:t>
            </a:r>
            <a:endParaRPr lang="ru-RU" alt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584" y="620688"/>
            <a:ext cx="7234411" cy="446449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«Задача учителя не в том, чтобы дать ученикам максимум знаний, а в том, чтобы привить им интерес к самостоятельному поиску знаний, научить добывать знания и пользоваться ими.»</a:t>
            </a:r>
          </a:p>
          <a:p>
            <a:pPr marL="0" indent="0" algn="r"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Константин Кушнер</a:t>
            </a:r>
            <a:endParaRPr lang="en-US" altLang="ru-RU" sz="4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8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2123728" y="980728"/>
            <a:ext cx="6400800" cy="30336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8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altLang="ru-RU" sz="8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altLang="ru-RU" sz="8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altLang="ru-RU" sz="8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altLang="ru-RU" sz="8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altLang="ru-RU" sz="8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altLang="ru-RU" sz="8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4258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1700808"/>
            <a:ext cx="6231467" cy="3334037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altLang="ru-RU" sz="3600" b="1" dirty="0">
                <a:solidFill>
                  <a:srgbClr val="FFC000"/>
                </a:solidFill>
                <a:latin typeface="Segoe Print" panose="02000600000000000000" pitchFamily="2" charset="0"/>
              </a:rPr>
              <a:t>Чтобы быть хорошим преподавателем, нужно любить то, что преподаешь и любить тех, кому преподаешь.</a:t>
            </a:r>
          </a:p>
          <a:p>
            <a:pPr algn="r"/>
            <a:r>
              <a:rPr lang="ru-RU" altLang="ru-RU" sz="3600" b="1" dirty="0">
                <a:solidFill>
                  <a:srgbClr val="00B050"/>
                </a:solidFill>
                <a:latin typeface="Segoe Print" panose="02000600000000000000" pitchFamily="2" charset="0"/>
              </a:rPr>
              <a:t>                            </a:t>
            </a:r>
            <a:r>
              <a:rPr lang="ru-RU" altLang="ru-RU" sz="3600" b="1" dirty="0" err="1">
                <a:solidFill>
                  <a:srgbClr val="FFC000"/>
                </a:solidFill>
                <a:latin typeface="Segoe Print" panose="02000600000000000000" pitchFamily="2" charset="0"/>
              </a:rPr>
              <a:t>В.Ключевский</a:t>
            </a:r>
            <a:endParaRPr lang="ru-RU" sz="3600" b="1" dirty="0">
              <a:solidFill>
                <a:srgbClr val="FFC000"/>
              </a:solidFill>
              <a:latin typeface="Segoe Print" panose="020006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43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0"/>
            <a:ext cx="11737303" cy="22768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Использование ИКТ на </a:t>
            </a: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уроках английского 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языка как </a:t>
            </a: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средство повышения 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качества </a:t>
            </a:r>
            <a:b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работы учащихся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-1116632" y="2122312"/>
            <a:ext cx="5614023" cy="4735688"/>
          </a:xfrm>
        </p:spPr>
        <p:txBody>
          <a:bodyPr>
            <a:normAutofit fontScale="92500"/>
          </a:bodyPr>
          <a:lstStyle/>
          <a:p>
            <a:r>
              <a:rPr lang="en-US" sz="3500" dirty="0">
                <a:solidFill>
                  <a:schemeClr val="tx1"/>
                </a:solidFill>
                <a:latin typeface="Segoe Print" pitchFamily="2" charset="0"/>
              </a:rPr>
              <a:t>Tell me </a:t>
            </a:r>
            <a:endParaRPr lang="ru-RU" sz="3500" dirty="0">
              <a:solidFill>
                <a:schemeClr val="tx1"/>
              </a:solidFill>
              <a:latin typeface="Segoe Print" pitchFamily="2" charset="0"/>
            </a:endParaRPr>
          </a:p>
          <a:p>
            <a:r>
              <a:rPr lang="en-US" sz="3500" dirty="0">
                <a:solidFill>
                  <a:schemeClr val="tx1"/>
                </a:solidFill>
                <a:latin typeface="Segoe Print" pitchFamily="2" charset="0"/>
              </a:rPr>
              <a:t>and I′ll forget.</a:t>
            </a:r>
          </a:p>
          <a:p>
            <a:r>
              <a:rPr lang="en-US" sz="3500" dirty="0">
                <a:solidFill>
                  <a:schemeClr val="tx1"/>
                </a:solidFill>
                <a:latin typeface="Segoe Print" pitchFamily="2" charset="0"/>
              </a:rPr>
              <a:t>Show me </a:t>
            </a:r>
            <a:endParaRPr lang="ru-RU" sz="3500" dirty="0">
              <a:solidFill>
                <a:schemeClr val="tx1"/>
              </a:solidFill>
              <a:latin typeface="Segoe Print" pitchFamily="2" charset="0"/>
            </a:endParaRPr>
          </a:p>
          <a:p>
            <a:r>
              <a:rPr lang="en-US" sz="3500" dirty="0">
                <a:solidFill>
                  <a:schemeClr val="tx1"/>
                </a:solidFill>
                <a:latin typeface="Segoe Print" pitchFamily="2" charset="0"/>
              </a:rPr>
              <a:t>and I′ll remember.</a:t>
            </a:r>
          </a:p>
          <a:p>
            <a:r>
              <a:rPr lang="en-US" sz="3500" dirty="0">
                <a:solidFill>
                  <a:schemeClr val="tx1"/>
                </a:solidFill>
                <a:latin typeface="Segoe Print" pitchFamily="2" charset="0"/>
              </a:rPr>
              <a:t>Involve me </a:t>
            </a:r>
            <a:endParaRPr lang="ru-RU" sz="3500" dirty="0">
              <a:solidFill>
                <a:schemeClr val="tx1"/>
              </a:solidFill>
              <a:latin typeface="Segoe Print" pitchFamily="2" charset="0"/>
            </a:endParaRPr>
          </a:p>
          <a:p>
            <a:r>
              <a:rPr lang="en-US" sz="3500" dirty="0">
                <a:solidFill>
                  <a:schemeClr val="tx1"/>
                </a:solidFill>
                <a:latin typeface="Segoe Print" pitchFamily="2" charset="0"/>
              </a:rPr>
              <a:t>and I′ll understand.</a:t>
            </a:r>
          </a:p>
          <a:p>
            <a:r>
              <a:rPr lang="en-US" sz="3500" dirty="0">
                <a:solidFill>
                  <a:schemeClr val="tx1"/>
                </a:solidFill>
                <a:latin typeface="Segoe Print" pitchFamily="2" charset="0"/>
              </a:rPr>
              <a:t>      Benjamin Franklin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8" y="2122310"/>
            <a:ext cx="5493979" cy="4735690"/>
          </a:xfrm>
        </p:spPr>
        <p:txBody>
          <a:bodyPr>
            <a:normAutofit fontScale="47500" lnSpcReduction="20000"/>
          </a:bodyPr>
          <a:lstStyle/>
          <a:p>
            <a:pPr algn="r">
              <a:lnSpc>
                <a:spcPct val="110000"/>
              </a:lnSpc>
            </a:pPr>
            <a:endParaRPr lang="ru-RU" sz="3600" dirty="0" smtClean="0">
              <a:solidFill>
                <a:schemeClr val="tx1"/>
              </a:solidFill>
              <a:latin typeface="Segoe Print" pitchFamily="2" charset="0"/>
            </a:endParaRPr>
          </a:p>
          <a:p>
            <a:pPr algn="r">
              <a:lnSpc>
                <a:spcPct val="110000"/>
              </a:lnSpc>
            </a:pPr>
            <a:r>
              <a:rPr lang="en-US" sz="6500" dirty="0" smtClean="0">
                <a:solidFill>
                  <a:schemeClr val="tx1"/>
                </a:solidFill>
                <a:latin typeface="Segoe Print" pitchFamily="2" charset="0"/>
              </a:rPr>
              <a:t>C</a:t>
            </a:r>
            <a:r>
              <a:rPr lang="ru-RU" sz="6500" dirty="0">
                <a:solidFill>
                  <a:schemeClr val="tx1"/>
                </a:solidFill>
                <a:latin typeface="Segoe Print" pitchFamily="2" charset="0"/>
              </a:rPr>
              <a:t>кажи мне,</a:t>
            </a:r>
          </a:p>
          <a:p>
            <a:pPr algn="r">
              <a:lnSpc>
                <a:spcPct val="110000"/>
              </a:lnSpc>
            </a:pPr>
            <a:r>
              <a:rPr lang="ru-RU" sz="6500" dirty="0">
                <a:solidFill>
                  <a:schemeClr val="tx1"/>
                </a:solidFill>
                <a:latin typeface="Segoe Print" pitchFamily="2" charset="0"/>
              </a:rPr>
              <a:t> и я забуду.</a:t>
            </a:r>
          </a:p>
          <a:p>
            <a:pPr algn="r">
              <a:lnSpc>
                <a:spcPct val="110000"/>
              </a:lnSpc>
            </a:pPr>
            <a:r>
              <a:rPr lang="ru-RU" sz="6500" dirty="0">
                <a:solidFill>
                  <a:schemeClr val="tx1"/>
                </a:solidFill>
                <a:latin typeface="Segoe Print" pitchFamily="2" charset="0"/>
              </a:rPr>
              <a:t>Покажи мне,</a:t>
            </a:r>
          </a:p>
          <a:p>
            <a:pPr algn="r">
              <a:lnSpc>
                <a:spcPct val="110000"/>
              </a:lnSpc>
            </a:pPr>
            <a:r>
              <a:rPr lang="ru-RU" sz="6500" dirty="0">
                <a:solidFill>
                  <a:schemeClr val="tx1"/>
                </a:solidFill>
                <a:latin typeface="Segoe Print" pitchFamily="2" charset="0"/>
              </a:rPr>
              <a:t>и я запомню.</a:t>
            </a:r>
          </a:p>
          <a:p>
            <a:pPr algn="r">
              <a:lnSpc>
                <a:spcPct val="110000"/>
              </a:lnSpc>
            </a:pPr>
            <a:r>
              <a:rPr lang="ru-RU" sz="6500" dirty="0">
                <a:solidFill>
                  <a:schemeClr val="tx1"/>
                </a:solidFill>
                <a:latin typeface="Segoe Print" pitchFamily="2" charset="0"/>
              </a:rPr>
              <a:t>Вовлеки меня , </a:t>
            </a:r>
          </a:p>
          <a:p>
            <a:pPr algn="r">
              <a:lnSpc>
                <a:spcPct val="110000"/>
              </a:lnSpc>
            </a:pPr>
            <a:r>
              <a:rPr lang="ru-RU" sz="6500" dirty="0">
                <a:solidFill>
                  <a:schemeClr val="tx1"/>
                </a:solidFill>
                <a:latin typeface="Segoe Print" pitchFamily="2" charset="0"/>
              </a:rPr>
              <a:t>и я пойму.</a:t>
            </a:r>
          </a:p>
          <a:p>
            <a:pPr algn="r"/>
            <a:r>
              <a:rPr lang="ru-RU" sz="6500" dirty="0">
                <a:solidFill>
                  <a:schemeClr val="tx1"/>
                </a:solidFill>
                <a:latin typeface="Segoe Print" pitchFamily="2" charset="0"/>
              </a:rPr>
              <a:t>  </a:t>
            </a:r>
            <a:endParaRPr lang="ru-RU" sz="6500" dirty="0" smtClean="0">
              <a:solidFill>
                <a:schemeClr val="tx1"/>
              </a:solidFill>
              <a:latin typeface="Segoe Print" pitchFamily="2" charset="0"/>
            </a:endParaRPr>
          </a:p>
          <a:p>
            <a:pPr algn="r"/>
            <a:r>
              <a:rPr lang="ru-RU" sz="6500" dirty="0" smtClean="0">
                <a:solidFill>
                  <a:schemeClr val="tx1"/>
                </a:solidFill>
                <a:latin typeface="Segoe Print" pitchFamily="2" charset="0"/>
              </a:rPr>
              <a:t>Бенджамин </a:t>
            </a:r>
            <a:r>
              <a:rPr lang="ru-RU" sz="6500" dirty="0">
                <a:solidFill>
                  <a:schemeClr val="tx1"/>
                </a:solidFill>
                <a:latin typeface="Segoe Print" pitchFamily="2" charset="0"/>
              </a:rPr>
              <a:t>Франклин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68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43800" cy="867370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Актуальность </a:t>
            </a:r>
            <a:r>
              <a:rPr lang="ru-RU" sz="40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темы</a:t>
            </a:r>
            <a:endParaRPr lang="ru-RU" sz="4000" b="1" u="sng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111" y="1628800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omic Sans MS" panose="030F0702030302020204" pitchFamily="66" charset="0"/>
              </a:rPr>
              <a:t>Актуальность выбранной темы обусловлена требованиями образовательного стандарта РФ на современном этапе развития сферы общего и среднего образования. Выбранная </a:t>
            </a:r>
            <a:r>
              <a:rPr lang="ru-RU" sz="3600" b="1" dirty="0" smtClean="0">
                <a:latin typeface="Comic Sans MS" panose="030F0702030302020204" pitchFamily="66" charset="0"/>
              </a:rPr>
              <a:t>тема является </a:t>
            </a:r>
            <a:r>
              <a:rPr lang="ru-RU" sz="3600" b="1" dirty="0">
                <a:latin typeface="Comic Sans MS" panose="030F0702030302020204" pitchFamily="66" charset="0"/>
              </a:rPr>
              <a:t>актуальной для разработки в рамках образовательного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8815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1188640" y="0"/>
            <a:ext cx="11737304" cy="14160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Технология использования информационно-коммуникационных средств обучения английскому языку как способ повышения эффективности учебного процесса</a:t>
            </a:r>
            <a:endParaRPr lang="en-US" altLang="ru-RU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20" y="1026"/>
            <a:chExt cx="1889" cy="1009"/>
          </a:xfrm>
        </p:grpSpPr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920" y="1026"/>
              <a:ext cx="1889" cy="1009"/>
              <a:chOff x="1997" y="1314"/>
              <a:chExt cx="1889" cy="1009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2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Oval 18"/>
              <p:cNvSpPr>
                <a:spLocks noChangeArrowheads="1"/>
              </p:cNvSpPr>
              <p:nvPr/>
            </p:nvSpPr>
            <p:spPr bwMode="gray">
              <a:xfrm>
                <a:off x="2237" y="1368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941" y="1080"/>
              <a:ext cx="1868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800" b="1" dirty="0">
                  <a:solidFill>
                    <a:srgbClr val="000000"/>
                  </a:solidFill>
                </a:rPr>
                <a:t>Цель: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800" b="1" dirty="0">
                  <a:solidFill>
                    <a:srgbClr val="000000"/>
                  </a:solidFill>
                </a:rPr>
                <a:t>повышение эффективности обучения английскому языку</a:t>
              </a:r>
              <a:endParaRPr lang="en-US" altLang="ru-RU" sz="1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5"/>
          <p:cNvGrpSpPr>
            <a:grpSpLocks/>
          </p:cNvGrpSpPr>
          <p:nvPr/>
        </p:nvGrpSpPr>
        <p:grpSpPr bwMode="auto">
          <a:xfrm>
            <a:off x="0" y="3352800"/>
            <a:ext cx="3429000" cy="3427092"/>
            <a:chOff x="720" y="2112"/>
            <a:chExt cx="1440" cy="1915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720" y="2112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Verdana" pitchFamily="34" charset="0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780" y="2238"/>
              <a:ext cx="1284" cy="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lang="ru-RU" altLang="ru-RU" sz="2000" dirty="0">
                  <a:solidFill>
                    <a:srgbClr val="000000"/>
                  </a:solidFill>
                </a:rPr>
                <a:t>Экономия времени</a:t>
              </a:r>
            </a:p>
            <a:p>
              <a:pPr>
                <a:spcBef>
                  <a:spcPct val="0"/>
                </a:spcBef>
                <a:buClrTx/>
              </a:pPr>
              <a:r>
                <a:rPr lang="ru-RU" altLang="ru-RU" sz="2000" dirty="0">
                  <a:solidFill>
                    <a:srgbClr val="000000"/>
                  </a:solidFill>
                </a:rPr>
                <a:t>Повышение интереса к изучению предмета</a:t>
              </a:r>
            </a:p>
            <a:p>
              <a:pPr>
                <a:spcBef>
                  <a:spcPct val="0"/>
                </a:spcBef>
                <a:buClrTx/>
              </a:pPr>
              <a:r>
                <a:rPr lang="ru-RU" altLang="ru-RU" sz="2000" dirty="0">
                  <a:solidFill>
                    <a:srgbClr val="000000"/>
                  </a:solidFill>
                </a:rPr>
                <a:t>Увеличение доли самостоятельного поиска знаний</a:t>
              </a:r>
            </a:p>
            <a:p>
              <a:pPr>
                <a:spcBef>
                  <a:spcPct val="0"/>
                </a:spcBef>
                <a:buClrTx/>
              </a:pPr>
              <a:r>
                <a:rPr lang="ru-RU" altLang="ru-RU" sz="2000" dirty="0">
                  <a:solidFill>
                    <a:srgbClr val="000000"/>
                  </a:solidFill>
                </a:rPr>
                <a:t>Организация самооценки знаний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ru-RU" altLang="ru-RU" sz="1400" dirty="0">
                <a:solidFill>
                  <a:srgbClr val="000000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ru-RU" altLang="ru-RU" sz="1400" dirty="0">
                <a:solidFill>
                  <a:srgbClr val="000000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ru-RU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5562600" y="3352800"/>
            <a:ext cx="3149276" cy="3081698"/>
            <a:chOff x="3504" y="2112"/>
            <a:chExt cx="1440" cy="1722"/>
          </a:xfrm>
        </p:grpSpPr>
        <p:sp>
          <p:nvSpPr>
            <p:cNvPr id="22" name="AutoShape 3"/>
            <p:cNvSpPr>
              <a:spLocks noChangeArrowheads="1"/>
            </p:cNvSpPr>
            <p:nvPr/>
          </p:nvSpPr>
          <p:spPr bwMode="auto">
            <a:xfrm>
              <a:off x="3504" y="2112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Verdana" pitchFamily="34" charset="0"/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600" y="2235"/>
              <a:ext cx="1296" cy="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lang="ru-RU" altLang="ru-RU" sz="2000" dirty="0">
                  <a:solidFill>
                    <a:srgbClr val="000000"/>
                  </a:solidFill>
                </a:rPr>
                <a:t>Обогащение содержания урока</a:t>
              </a:r>
            </a:p>
            <a:p>
              <a:pPr>
                <a:spcBef>
                  <a:spcPct val="0"/>
                </a:spcBef>
                <a:buClrTx/>
              </a:pPr>
              <a:r>
                <a:rPr lang="ru-RU" altLang="ru-RU" sz="2000" dirty="0">
                  <a:solidFill>
                    <a:srgbClr val="000000"/>
                  </a:solidFill>
                </a:rPr>
                <a:t>Организация интерактивного общения</a:t>
              </a:r>
            </a:p>
            <a:p>
              <a:pPr>
                <a:spcBef>
                  <a:spcPct val="0"/>
                </a:spcBef>
                <a:buClrTx/>
              </a:pPr>
              <a:r>
                <a:rPr lang="ru-RU" altLang="ru-RU" sz="2000" dirty="0">
                  <a:solidFill>
                    <a:srgbClr val="000000"/>
                  </a:solidFill>
                </a:rPr>
                <a:t>Реализация принципиально новых форм и методов обучения</a:t>
              </a:r>
              <a:endParaRPr lang="en-US" altLang="ru-RU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Прямоугольник 28"/>
          <p:cNvSpPr>
            <a:spLocks noChangeArrowheads="1"/>
          </p:cNvSpPr>
          <p:nvPr/>
        </p:nvSpPr>
        <p:spPr bwMode="auto">
          <a:xfrm>
            <a:off x="3429000" y="4143375"/>
            <a:ext cx="2286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latin typeface="Comic Sans MS" panose="030F0702030302020204" pitchFamily="66" charset="0"/>
              </a:rPr>
              <a:t>«Весь мир — открытая </a:t>
            </a:r>
            <a:r>
              <a:rPr lang="ru-RU" altLang="ru-RU" sz="2000" b="1" u="sng" dirty="0">
                <a:latin typeface="Comic Sans MS" panose="030F0702030302020204" pitchFamily="66" charset="0"/>
              </a:rPr>
              <a:t>задача</a:t>
            </a:r>
            <a:r>
              <a:rPr lang="ru-RU" altLang="ru-RU" sz="2000" b="1" dirty="0">
                <a:latin typeface="Comic Sans MS" panose="030F0702030302020204" pitchFamily="66" charset="0"/>
              </a:rPr>
              <a:t>. Решай — и ждет тебя удача…»</a:t>
            </a:r>
            <a:br>
              <a:rPr lang="ru-RU" altLang="ru-RU" sz="2000" b="1" dirty="0">
                <a:latin typeface="Comic Sans MS" panose="030F0702030302020204" pitchFamily="66" charset="0"/>
              </a:rPr>
            </a:br>
            <a:r>
              <a:rPr lang="ru-RU" altLang="ru-RU" sz="2000" b="1" dirty="0">
                <a:latin typeface="Comic Sans MS" panose="030F0702030302020204" pitchFamily="66" charset="0"/>
              </a:rPr>
              <a:t>А.А. </a:t>
            </a:r>
            <a:r>
              <a:rPr lang="ru-RU" altLang="ru-RU" sz="2000" b="1" dirty="0" err="1">
                <a:latin typeface="Comic Sans MS" panose="030F0702030302020204" pitchFamily="66" charset="0"/>
              </a:rPr>
              <a:t>Гин</a:t>
            </a:r>
            <a:endParaRPr lang="ru-RU" alt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25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10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2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ru-RU" altLang="ru-RU" sz="32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Варианты применения информационных технологий</a:t>
            </a:r>
            <a:endParaRPr lang="en-US" altLang="ru-RU" sz="32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Group 187"/>
          <p:cNvGrpSpPr>
            <a:grpSpLocks/>
          </p:cNvGrpSpPr>
          <p:nvPr/>
        </p:nvGrpSpPr>
        <p:grpSpPr bwMode="auto">
          <a:xfrm>
            <a:off x="1219200" y="1831975"/>
            <a:ext cx="2170113" cy="4035425"/>
            <a:chOff x="720" y="1296"/>
            <a:chExt cx="1367" cy="2542"/>
          </a:xfrm>
        </p:grpSpPr>
        <p:sp>
          <p:nvSpPr>
            <p:cNvPr id="7" name="AutoShape 188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8" name="AutoShape 189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9" name="AutoShape 190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10" name="AutoShape 191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11" name="AutoShape 192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12" name="AutoShape 193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grpSp>
          <p:nvGrpSpPr>
            <p:cNvPr id="13" name="Group 194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6" name="Oval 195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" name="Oval 196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8" name="Oval 197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9" name="Oval 198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0" name="Oval 199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14" name="Text Box 200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2400">
                  <a:solidFill>
                    <a:srgbClr val="000000"/>
                  </a:solidFill>
                </a:rPr>
                <a:t>1</a:t>
              </a:r>
              <a:endParaRPr lang="en-US" altLang="ru-RU" sz="1800"/>
            </a:p>
          </p:txBody>
        </p:sp>
        <p:sp>
          <p:nvSpPr>
            <p:cNvPr id="15" name="Text Box 201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21" name="Прямоугольник 49"/>
          <p:cNvSpPr>
            <a:spLocks noChangeArrowheads="1"/>
          </p:cNvSpPr>
          <p:nvPr/>
        </p:nvSpPr>
        <p:spPr bwMode="auto">
          <a:xfrm>
            <a:off x="1219201" y="2428875"/>
            <a:ext cx="228123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Систематическое использование информационных технологий в качестве средств обучения</a:t>
            </a:r>
            <a:r>
              <a:rPr lang="ru-RU" altLang="ru-RU" sz="1800" dirty="0"/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/>
          </a:p>
        </p:txBody>
      </p:sp>
      <p:grpSp>
        <p:nvGrpSpPr>
          <p:cNvPr id="22" name="Group 202"/>
          <p:cNvGrpSpPr>
            <a:grpSpLocks/>
          </p:cNvGrpSpPr>
          <p:nvPr/>
        </p:nvGrpSpPr>
        <p:grpSpPr bwMode="auto">
          <a:xfrm>
            <a:off x="3500438" y="1857375"/>
            <a:ext cx="2166937" cy="4035425"/>
            <a:chOff x="2208" y="1296"/>
            <a:chExt cx="1365" cy="2542"/>
          </a:xfrm>
        </p:grpSpPr>
        <p:sp>
          <p:nvSpPr>
            <p:cNvPr id="23" name="AutoShape 203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24" name="AutoShape 204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25" name="AutoShape 205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26" name="AutoShape 206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27" name="Oval 207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28" name="Oval 208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29" name="Oval 209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30" name="Oval 210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31" name="Oval 211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32" name="Text Box 212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2400">
                  <a:solidFill>
                    <a:srgbClr val="000000"/>
                  </a:solidFill>
                </a:rPr>
                <a:t>2</a:t>
              </a:r>
              <a:endParaRPr lang="en-US" altLang="ru-RU" sz="1800"/>
            </a:p>
          </p:txBody>
        </p:sp>
        <p:sp>
          <p:nvSpPr>
            <p:cNvPr id="33" name="Text Box 213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34" name="AutoShape 214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35" name="AutoShape 215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36" name="Прямоугольник 50"/>
          <p:cNvSpPr>
            <a:spLocks noChangeArrowheads="1"/>
          </p:cNvSpPr>
          <p:nvPr/>
        </p:nvSpPr>
        <p:spPr bwMode="auto">
          <a:xfrm>
            <a:off x="3500438" y="2428875"/>
            <a:ext cx="21177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Фрагментарное использование информационных технологий.</a:t>
            </a:r>
          </a:p>
        </p:txBody>
      </p:sp>
      <p:grpSp>
        <p:nvGrpSpPr>
          <p:cNvPr id="37" name="Group 216"/>
          <p:cNvGrpSpPr>
            <a:grpSpLocks/>
          </p:cNvGrpSpPr>
          <p:nvPr/>
        </p:nvGrpSpPr>
        <p:grpSpPr bwMode="auto">
          <a:xfrm>
            <a:off x="5881687" y="1806589"/>
            <a:ext cx="2170113" cy="4035425"/>
            <a:chOff x="3692" y="1296"/>
            <a:chExt cx="1367" cy="2542"/>
          </a:xfrm>
        </p:grpSpPr>
        <p:sp>
          <p:nvSpPr>
            <p:cNvPr id="38" name="AutoShape 217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39" name="AutoShape 218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40" name="AutoShape 219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41" name="AutoShape 220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grpSp>
          <p:nvGrpSpPr>
            <p:cNvPr id="42" name="Group 221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47" name="Oval 22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48" name="Oval 22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49" name="Oval 22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50" name="Oval 22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51" name="Oval 22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43" name="Text Box 227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2400">
                  <a:solidFill>
                    <a:srgbClr val="000000"/>
                  </a:solidFill>
                </a:rPr>
                <a:t>3</a:t>
              </a:r>
              <a:endParaRPr lang="en-US" altLang="ru-RU" sz="1800"/>
            </a:p>
          </p:txBody>
        </p:sp>
        <p:sp>
          <p:nvSpPr>
            <p:cNvPr id="44" name="Text Box 228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45" name="AutoShape 229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6F9DB7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46" name="AutoShape 230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8BAA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 flipH="1">
            <a:off x="5964237" y="2500313"/>
            <a:ext cx="18938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/>
              <a:t>Реализация всего курса обучения при помощи компьютера</a:t>
            </a:r>
          </a:p>
        </p:txBody>
      </p:sp>
    </p:spTree>
    <p:extLst>
      <p:ext uri="{BB962C8B-B14F-4D97-AF65-F5344CB8AC3E}">
        <p14:creationId xmlns:p14="http://schemas.microsoft.com/office/powerpoint/2010/main" xmlns="" val="33121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Интерактивные технологии, методы и приемы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gray">
          <a:xfrm>
            <a:off x="571500" y="1857375"/>
            <a:ext cx="1571625" cy="15716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white">
          <a:xfrm>
            <a:off x="1357313" y="3286125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Verdana" pitchFamily="34" charset="0"/>
              </a:rPr>
              <a:t>ИСУД</a:t>
            </a:r>
            <a:endParaRPr lang="en-US" altLang="ru-RU" sz="1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gray">
          <a:xfrm>
            <a:off x="1546497" y="4286250"/>
            <a:ext cx="1773238" cy="165735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white">
          <a:xfrm>
            <a:off x="1097234" y="4786313"/>
            <a:ext cx="267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Verdana" pitchFamily="34" charset="0"/>
              </a:rPr>
              <a:t>Обучение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Verdana" pitchFamily="34" charset="0"/>
              </a:rPr>
              <a:t>в сотрудничестве</a:t>
            </a:r>
            <a:endParaRPr lang="en-US" altLang="ru-RU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gray">
          <a:xfrm>
            <a:off x="5220072" y="4206081"/>
            <a:ext cx="1714500" cy="1684337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Коммуникативный </a:t>
            </a:r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gray">
          <a:xfrm>
            <a:off x="6804248" y="1539533"/>
            <a:ext cx="1785938" cy="17145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white">
          <a:xfrm>
            <a:off x="6947123" y="1781626"/>
            <a:ext cx="15001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Verdana" pitchFamily="34" charset="0"/>
              </a:rPr>
              <a:t>Метод проектов</a:t>
            </a:r>
            <a:endParaRPr lang="en-US" altLang="ru-RU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white">
          <a:xfrm>
            <a:off x="478823" y="2396783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Verdana" pitchFamily="34" charset="0"/>
              </a:rPr>
              <a:t>ИСУД</a:t>
            </a:r>
            <a:endParaRPr lang="en-US" altLang="ru-RU" sz="18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143125" y="1781626"/>
            <a:ext cx="1420763" cy="615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286126" y="1781626"/>
            <a:ext cx="709810" cy="2424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16016" y="1857375"/>
            <a:ext cx="864096" cy="2219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80112" y="1628800"/>
            <a:ext cx="1080120" cy="55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28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95288" y="476250"/>
            <a:ext cx="8191500" cy="51054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- индивидуальный</a:t>
            </a:r>
          </a:p>
          <a:p>
            <a:r>
              <a:rPr lang="ru-RU" alt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- стиль</a:t>
            </a:r>
          </a:p>
          <a:p>
            <a:r>
              <a:rPr lang="ru-RU" alt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- учебно-познавательной</a:t>
            </a:r>
          </a:p>
          <a:p>
            <a:r>
              <a:rPr lang="ru-RU" alt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- деятельности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2636912"/>
            <a:ext cx="545614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2772" y="2636912"/>
            <a:ext cx="50615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38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90600" y="503238"/>
            <a:ext cx="7086600" cy="4873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Метод проектов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14438"/>
            <a:ext cx="7272337" cy="53022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flipH="1">
            <a:off x="3429000" y="1643063"/>
            <a:ext cx="5357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English-speaking countries.</a:t>
            </a:r>
            <a:b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crossword.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4944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293</TotalTime>
  <Words>836</Words>
  <Application>Microsoft Office PowerPoint</Application>
  <PresentationFormat>Экран (4:3)</PresentationFormat>
  <Paragraphs>203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            Педагогический опыт работы учителя  английского языка  МКОУ « Сергокалинская СОШ №2 Нурбагандовой Р.М</vt:lpstr>
      <vt:lpstr>Слайд 2</vt:lpstr>
      <vt:lpstr>Использование ИКТ на уроках английского языка как средство повышения качества  работы учащихся </vt:lpstr>
      <vt:lpstr>Актуальность темы</vt:lpstr>
      <vt:lpstr>Технология использования информационно-коммуникационных средств обучения английскому языку как способ повышения эффективности учебного процесса</vt:lpstr>
      <vt:lpstr>Варианты применения информационных технологий</vt:lpstr>
      <vt:lpstr>Интерактивные технологии, методы и приемы</vt:lpstr>
      <vt:lpstr>Слайд 8</vt:lpstr>
      <vt:lpstr>Слайд 9</vt:lpstr>
      <vt:lpstr>Слайд 10</vt:lpstr>
      <vt:lpstr>Слайд 11</vt:lpstr>
      <vt:lpstr>Ожидаемые результаты: </vt:lpstr>
      <vt:lpstr>Слайд 13</vt:lpstr>
      <vt:lpstr>Повышение профессионального уровня и самообразование</vt:lpstr>
      <vt:lpstr>Перспективный план работы на 2014 – 2017 учебный год</vt:lpstr>
      <vt:lpstr>Слайд 16</vt:lpstr>
      <vt:lpstr>Слайд 17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18</cp:revision>
  <dcterms:created xsi:type="dcterms:W3CDTF">2014-12-09T16:30:01Z</dcterms:created>
  <dcterms:modified xsi:type="dcterms:W3CDTF">2018-11-22T17:09:00Z</dcterms:modified>
</cp:coreProperties>
</file>