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4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dokrgv.ru/moodle/course/view.php?id=2" TargetMode="External"/><Relationship Id="rId2" Type="http://schemas.openxmlformats.org/officeDocument/2006/relationships/hyperlink" Target="http://schools.techno.ru/ms45/win/history/krit8-9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51043" y="-19050"/>
            <a:ext cx="9195043" cy="687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5976" y="3356992"/>
            <a:ext cx="4536504" cy="1996188"/>
          </a:xfrm>
          <a:scene3d>
            <a:camera prst="perspectiveLeft"/>
            <a:lightRig rig="threePt" dir="t"/>
          </a:scene3d>
        </p:spPr>
        <p:txBody>
          <a:bodyPr>
            <a:noAutofit/>
          </a:bodyPr>
          <a:lstStyle/>
          <a:p>
            <a:pPr algn="r"/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Автор: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Нурбагандова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Р.М.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57158" y="928670"/>
            <a:ext cx="8640960" cy="3240359"/>
          </a:xfrm>
          <a:prstGeom prst="rect">
            <a:avLst/>
          </a:prstGeom>
          <a:ln>
            <a:noFill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cap="all" baseline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400" b="1" i="1" spc="3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Доклад:</a:t>
            </a:r>
          </a:p>
          <a:p>
            <a:r>
              <a:rPr lang="ru-RU" sz="4400" b="1" i="1" spc="3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«Приемы </a:t>
            </a:r>
            <a:r>
              <a:rPr lang="ru-RU" sz="4400" b="1" i="1" spc="3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формирующего оценивания на уроках английского языка   </a:t>
            </a:r>
            <a:br>
              <a:rPr lang="ru-RU" sz="4400" b="1" i="1" spc="300" dirty="0" smtClean="0">
                <a:solidFill>
                  <a:srgbClr val="002060"/>
                </a:solidFill>
                <a:latin typeface="Times New Roman"/>
                <a:ea typeface="Times New Roman"/>
              </a:rPr>
            </a:br>
            <a:r>
              <a:rPr lang="ru-RU" sz="4400" b="1" i="1" spc="3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       в 5-6 классах»</a:t>
            </a:r>
            <a:endParaRPr lang="ru-RU" sz="4400" b="1" i="1" spc="3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5343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79512" y="260648"/>
            <a:ext cx="8781491" cy="13681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960" cy="86409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solidFill>
                  <a:srgbClr val="0070C0"/>
                </a:solidFill>
                <a:latin typeface="Times New Roman"/>
                <a:ea typeface="MS Mincho"/>
              </a:rPr>
              <a:t>Прием </a:t>
            </a:r>
            <a:br>
              <a:rPr lang="ru-RU" sz="3600" b="1" i="1" dirty="0" smtClean="0">
                <a:solidFill>
                  <a:srgbClr val="0070C0"/>
                </a:solidFill>
                <a:latin typeface="Times New Roman"/>
                <a:ea typeface="MS Mincho"/>
              </a:rPr>
            </a:br>
            <a:r>
              <a:rPr lang="ru-RU" sz="3600" b="1" i="1" dirty="0" smtClean="0">
                <a:solidFill>
                  <a:srgbClr val="0070C0"/>
                </a:solidFill>
                <a:latin typeface="Times New Roman"/>
                <a:ea typeface="MS Mincho"/>
              </a:rPr>
              <a:t>матрица   запоминания</a:t>
            </a:r>
            <a:r>
              <a:rPr lang="ru-RU" sz="2800" b="1" i="1" dirty="0" smtClean="0">
                <a:solidFill>
                  <a:srgbClr val="0070C0"/>
                </a:solidFill>
                <a:latin typeface="Times New Roman"/>
                <a:ea typeface="MS Mincho"/>
              </a:rPr>
              <a:t>.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95536" y="1196752"/>
            <a:ext cx="871296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858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Group the words according to their part of speech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Explain your choice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3676617"/>
              </p:ext>
            </p:extLst>
          </p:nvPr>
        </p:nvGraphicFramePr>
        <p:xfrm>
          <a:off x="395536" y="1772812"/>
          <a:ext cx="8424935" cy="49752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59317"/>
                <a:gridCol w="1957639"/>
                <a:gridCol w="2104870"/>
                <a:gridCol w="1903109"/>
              </a:tblGrid>
              <a:tr h="5040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Verbs</a:t>
                      </a:r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Adjectives</a:t>
                      </a:r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Nouns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264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arrive</a:t>
                      </a:r>
                      <a:endParaRPr lang="ru-R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264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departure</a:t>
                      </a:r>
                      <a:endParaRPr lang="ru-R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264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funny</a:t>
                      </a:r>
                      <a:endParaRPr lang="ru-R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264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booking</a:t>
                      </a:r>
                      <a:endParaRPr lang="ru-R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264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customs</a:t>
                      </a:r>
                      <a:endParaRPr lang="ru-R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264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officer</a:t>
                      </a:r>
                      <a:endParaRPr lang="ru-R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264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hurry</a:t>
                      </a:r>
                      <a:endParaRPr lang="ru-R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264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travel</a:t>
                      </a:r>
                      <a:endParaRPr lang="ru-R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264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stay</a:t>
                      </a:r>
                      <a:endParaRPr lang="ru-R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264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fare</a:t>
                      </a:r>
                      <a:endParaRPr lang="ru-R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264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real</a:t>
                      </a:r>
                      <a:endParaRPr lang="ru-R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264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tired</a:t>
                      </a:r>
                      <a:endParaRPr lang="ru-R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264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difficult</a:t>
                      </a:r>
                      <a:endParaRPr lang="ru-R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100388" y="2909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8301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36815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4800" b="1" i="1" dirty="0" smtClean="0">
                <a:solidFill>
                  <a:srgbClr val="0070C0"/>
                </a:solidFill>
                <a:latin typeface="Times New Roman"/>
                <a:ea typeface="MS Mincho"/>
              </a:rPr>
              <a:t>Прием  карты приложения.</a:t>
            </a:r>
            <a:endParaRPr lang="ru-RU" sz="4800" dirty="0">
              <a:solidFill>
                <a:srgbClr val="0070C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95503842"/>
              </p:ext>
            </p:extLst>
          </p:nvPr>
        </p:nvGraphicFramePr>
        <p:xfrm>
          <a:off x="539551" y="1916832"/>
          <a:ext cx="8136904" cy="4464496"/>
        </p:xfrm>
        <a:graphic>
          <a:graphicData uri="http://schemas.openxmlformats.org/drawingml/2006/table">
            <a:tbl>
              <a:tblPr/>
              <a:tblGrid>
                <a:gridCol w="924993"/>
                <a:gridCol w="984132"/>
                <a:gridCol w="1607364"/>
                <a:gridCol w="1724126"/>
                <a:gridCol w="1213105"/>
                <a:gridCol w="1683184"/>
              </a:tblGrid>
              <a:tr h="7440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7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Acitve</a:t>
                      </a:r>
                      <a:endParaRPr lang="ru-RU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Активный залог</a:t>
                      </a:r>
                      <a:endParaRPr lang="ru-RU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Passive</a:t>
                      </a:r>
                      <a:endParaRPr lang="ru-RU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Пассивный </a:t>
                      </a:r>
                      <a:r>
                        <a:rPr lang="en-US" sz="1200" b="1" dirty="0" err="1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залог</a:t>
                      </a:r>
                      <a:endParaRPr lang="ru-RU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7E7"/>
                    </a:solidFill>
                  </a:tcPr>
                </a:tc>
              </a:tr>
              <a:tr h="14881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Present</a:t>
                      </a:r>
                      <a:endParaRPr lang="ru-RU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Indefinite</a:t>
                      </a:r>
                      <a:endParaRPr lang="ru-RU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He </a:t>
                      </a:r>
                      <a:r>
                        <a:rPr lang="en-US" sz="1200">
                          <a:solidFill>
                            <a:srgbClr val="BE2917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delivers</a:t>
                      </a:r>
                      <a:r>
                        <a:rPr lang="en-US" sz="1200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the parcels.</a:t>
                      </a:r>
                      <a:endParaRPr lang="ru-RU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Он</a:t>
                      </a:r>
                      <a:r>
                        <a:rPr lang="en-US" sz="1200" dirty="0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доставляет</a:t>
                      </a:r>
                      <a:r>
                        <a:rPr lang="en-US" sz="1200" dirty="0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посылки</a:t>
                      </a:r>
                      <a:r>
                        <a:rPr lang="en-US" sz="1200" dirty="0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.</a:t>
                      </a:r>
                      <a:endParaRPr lang="ru-RU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The parcels </a:t>
                      </a:r>
                      <a:r>
                        <a:rPr lang="en-US" sz="1200">
                          <a:solidFill>
                            <a:srgbClr val="BE2917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are delivered.</a:t>
                      </a:r>
                      <a:endParaRPr lang="ru-RU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Посылки</a:t>
                      </a:r>
                      <a:r>
                        <a:rPr lang="en-US" sz="1200" dirty="0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доставляются</a:t>
                      </a:r>
                      <a:r>
                        <a:rPr lang="en-US" sz="1200" dirty="0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.</a:t>
                      </a:r>
                      <a:endParaRPr lang="ru-RU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2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Past</a:t>
                      </a:r>
                      <a:endParaRPr lang="ru-RU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Indefinite</a:t>
                      </a:r>
                      <a:endParaRPr lang="ru-RU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He </a:t>
                      </a:r>
                      <a:r>
                        <a:rPr lang="en-US" sz="1200">
                          <a:solidFill>
                            <a:srgbClr val="BE2917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delivered</a:t>
                      </a:r>
                      <a:r>
                        <a:rPr lang="en-US" sz="1200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the parcels.</a:t>
                      </a:r>
                      <a:endParaRPr lang="ru-RU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Он доставил посылки.</a:t>
                      </a:r>
                      <a:endParaRPr lang="ru-RU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The parcels </a:t>
                      </a:r>
                      <a:r>
                        <a:rPr lang="en-US" sz="1200">
                          <a:solidFill>
                            <a:srgbClr val="BE2917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were delivered</a:t>
                      </a:r>
                      <a:r>
                        <a:rPr lang="en-US" sz="1200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.</a:t>
                      </a:r>
                      <a:endParaRPr lang="ru-RU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Посылки</a:t>
                      </a:r>
                      <a:r>
                        <a:rPr lang="en-US" sz="1200" dirty="0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были</a:t>
                      </a:r>
                      <a:r>
                        <a:rPr lang="en-US" sz="1200" dirty="0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доставлены</a:t>
                      </a:r>
                      <a:r>
                        <a:rPr lang="en-US" sz="1200" dirty="0">
                          <a:solidFill>
                            <a:srgbClr val="080D28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.</a:t>
                      </a:r>
                      <a:endParaRPr lang="ru-RU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3D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85274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36815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5400" b="1" i="1" dirty="0" smtClean="0">
                <a:solidFill>
                  <a:srgbClr val="0070C0"/>
                </a:solidFill>
                <a:latin typeface="Times New Roman"/>
                <a:ea typeface="MS Mincho"/>
              </a:rPr>
              <a:t>Прием   мини</a:t>
            </a:r>
            <a:r>
              <a:rPr lang="en-US" sz="5400" b="1" i="1" dirty="0">
                <a:solidFill>
                  <a:srgbClr val="0070C0"/>
                </a:solidFill>
                <a:latin typeface="Times New Roman"/>
                <a:ea typeface="MS Mincho"/>
              </a:rPr>
              <a:t>-</a:t>
            </a:r>
            <a:r>
              <a:rPr lang="ru-RU" sz="5400" b="1" i="1" dirty="0" smtClean="0">
                <a:solidFill>
                  <a:srgbClr val="0070C0"/>
                </a:solidFill>
                <a:latin typeface="Times New Roman"/>
                <a:ea typeface="MS Mincho"/>
              </a:rPr>
              <a:t>обзор</a:t>
            </a:r>
            <a:r>
              <a:rPr lang="en-US" sz="5400" b="1" i="1" dirty="0" smtClean="0">
                <a:solidFill>
                  <a:srgbClr val="0070C0"/>
                </a:solidFill>
                <a:latin typeface="Times New Roman"/>
                <a:ea typeface="MS Mincho"/>
              </a:rPr>
              <a:t>. </a:t>
            </a:r>
            <a:endParaRPr lang="ru-RU" sz="54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>
              <a:latin typeface="Times"/>
              <a:ea typeface="MS Mincho"/>
            </a:endParaRPr>
          </a:p>
          <a:p>
            <a:pPr marL="0" indent="0">
              <a:buNone/>
            </a:pPr>
            <a:r>
              <a:rPr lang="ru-RU" sz="3200" dirty="0" smtClean="0">
                <a:latin typeface="Times"/>
                <a:ea typeface="MS Mincho"/>
              </a:rPr>
              <a:t>Вопросы по мини-обзору: </a:t>
            </a:r>
          </a:p>
          <a:p>
            <a:pPr marL="0" indent="0">
              <a:buNone/>
            </a:pPr>
            <a:endParaRPr lang="ru-RU" sz="3200" dirty="0" smtClean="0">
              <a:latin typeface="Times"/>
              <a:ea typeface="MS Mincho"/>
            </a:endParaRPr>
          </a:p>
          <a:p>
            <a:pPr marL="0" indent="0">
              <a:buNone/>
            </a:pPr>
            <a:r>
              <a:rPr lang="ru-RU" sz="3200" dirty="0" smtClean="0">
                <a:latin typeface="Times"/>
                <a:ea typeface="MS Mincho"/>
              </a:rPr>
              <a:t>«Какой момент </a:t>
            </a:r>
            <a:r>
              <a:rPr lang="ru-RU" sz="3200" dirty="0">
                <a:latin typeface="Times"/>
                <a:ea typeface="MS Mincho"/>
              </a:rPr>
              <a:t>был наиболее важным в том, что вы сегодня изучали?» </a:t>
            </a:r>
            <a:endParaRPr lang="ru-RU" sz="3200" dirty="0" smtClean="0">
              <a:latin typeface="Times"/>
              <a:ea typeface="MS Mincho"/>
            </a:endParaRPr>
          </a:p>
          <a:p>
            <a:pPr marL="0" indent="0">
              <a:buNone/>
            </a:pPr>
            <a:endParaRPr lang="ru-RU" sz="3200" dirty="0">
              <a:latin typeface="Times"/>
              <a:ea typeface="MS Mincho"/>
            </a:endParaRPr>
          </a:p>
          <a:p>
            <a:pPr marL="0" indent="0">
              <a:buNone/>
            </a:pPr>
            <a:r>
              <a:rPr lang="ru-RU" sz="3200" dirty="0" smtClean="0">
                <a:latin typeface="Times"/>
                <a:ea typeface="MS Mincho"/>
              </a:rPr>
              <a:t>«Какой момент </a:t>
            </a:r>
            <a:r>
              <a:rPr lang="ru-RU" sz="3200" dirty="0">
                <a:latin typeface="Times"/>
                <a:ea typeface="MS Mincho"/>
              </a:rPr>
              <a:t>остался наименее ясным?».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645528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368152"/>
          </a:xfr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Существуют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два 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вида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оценивания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996952"/>
            <a:ext cx="83529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/>
              <a:t>      </a:t>
            </a:r>
            <a:r>
              <a:rPr lang="ru-RU" sz="2800" b="1" dirty="0" smtClean="0">
                <a:solidFill>
                  <a:srgbClr val="002060"/>
                </a:solidFill>
              </a:rPr>
              <a:t>Внешнее                             </a:t>
            </a:r>
            <a:r>
              <a:rPr lang="ru-RU" sz="2800" b="1" dirty="0">
                <a:solidFill>
                  <a:srgbClr val="002060"/>
                </a:solidFill>
              </a:rPr>
              <a:t>Внутреннее</a:t>
            </a:r>
          </a:p>
          <a:p>
            <a:pPr algn="just"/>
            <a:r>
              <a:rPr lang="ru-RU" sz="2800" b="1" dirty="0">
                <a:solidFill>
                  <a:srgbClr val="002060"/>
                </a:solidFill>
              </a:rPr>
              <a:t> </a:t>
            </a:r>
            <a:r>
              <a:rPr lang="ru-RU" sz="2800" b="1" dirty="0" smtClean="0">
                <a:solidFill>
                  <a:srgbClr val="002060"/>
                </a:solidFill>
              </a:rPr>
              <a:t>(</a:t>
            </a:r>
            <a:r>
              <a:rPr lang="ru-RU" sz="2800" b="1" dirty="0" err="1">
                <a:solidFill>
                  <a:srgbClr val="002060"/>
                </a:solidFill>
              </a:rPr>
              <a:t>суммативное</a:t>
            </a:r>
            <a:r>
              <a:rPr lang="ru-RU" sz="2800" b="1" dirty="0">
                <a:solidFill>
                  <a:srgbClr val="002060"/>
                </a:solidFill>
              </a:rPr>
              <a:t>)       </a:t>
            </a:r>
            <a:r>
              <a:rPr lang="ru-RU" sz="2800" b="1" dirty="0" smtClean="0">
                <a:solidFill>
                  <a:srgbClr val="002060"/>
                </a:solidFill>
              </a:rPr>
              <a:t>           (формирующее</a:t>
            </a:r>
            <a:r>
              <a:rPr lang="ru-RU" sz="2800" b="1" dirty="0">
                <a:solidFill>
                  <a:srgbClr val="002060"/>
                </a:solidFill>
              </a:rPr>
              <a:t>)</a:t>
            </a:r>
          </a:p>
          <a:p>
            <a:pPr algn="just"/>
            <a:endParaRPr lang="ru-RU" sz="2800" b="1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2339752" y="1811112"/>
            <a:ext cx="1152128" cy="1041824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148064" y="1811112"/>
            <a:ext cx="1080120" cy="1041824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110408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115212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Отметьте, что относится к внешнему оцениванию, а что к внутреннему. </a:t>
            </a:r>
          </a:p>
        </p:txBody>
      </p:sp>
      <p:graphicFrame>
        <p:nvGraphicFramePr>
          <p:cNvPr id="5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46399404"/>
              </p:ext>
            </p:extLst>
          </p:nvPr>
        </p:nvGraphicFramePr>
        <p:xfrm>
          <a:off x="179512" y="1268759"/>
          <a:ext cx="8784976" cy="53980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7256"/>
                <a:gridCol w="1403941"/>
                <a:gridCol w="1533779"/>
              </a:tblGrid>
              <a:tr h="478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Внешнее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4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суммативное</a:t>
                      </a:r>
                      <a:r>
                        <a:rPr lang="ru-RU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                 </a:t>
                      </a:r>
                      <a:endParaRPr lang="ru-RU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Внутреннее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(формирующее)</a:t>
                      </a:r>
                      <a:endParaRPr lang="ru-RU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2406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Совместная выработка критериев </a:t>
                      </a:r>
                      <a:r>
                        <a:rPr lang="ru-RU" sz="16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оценивания;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качестве критериев оценивания могут выступать планируемые учебные умения как предметные, так и </a:t>
                      </a:r>
                      <a:r>
                        <a:rPr lang="ru-RU" sz="1600" b="1" kern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метапредметные</a:t>
                      </a:r>
                      <a:r>
                        <a:rPr lang="ru-RU" sz="1600" b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b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204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Оценка уровня достижений </a:t>
                      </a:r>
                      <a:r>
                        <a:rPr lang="ru-RU" sz="16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результатов.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32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Оценивание для обучения, для преодоления индивидуальных затруднений </a:t>
                      </a:r>
                      <a:r>
                        <a:rPr lang="ru-RU" sz="16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учащихся.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</a:tr>
              <a:tr h="4204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Постоянная обратная </a:t>
                      </a:r>
                      <a:r>
                        <a:rPr lang="ru-RU" sz="16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связь.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</a:tr>
              <a:tr h="4204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Количество правильных </a:t>
                      </a:r>
                      <a:r>
                        <a:rPr lang="ru-RU" sz="16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ответов.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</a:tr>
              <a:tr h="4204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Фронтальная, индивидуальная работа </a:t>
                      </a:r>
                      <a:r>
                        <a:rPr lang="ru-RU" sz="16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</a:tr>
              <a:tr h="4204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 Работа в малых группах, командах, </a:t>
                      </a:r>
                      <a:r>
                        <a:rPr lang="ru-RU" sz="16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парах.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</a:tr>
              <a:tr h="4204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 Оценивание не только результатов, но и </a:t>
                      </a:r>
                      <a:r>
                        <a:rPr lang="ru-RU" sz="16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усилий.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</a:tr>
              <a:tr h="8409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 Жесткие требования к унификации содержания, процедуре проведения и способами интерпретации </a:t>
                      </a:r>
                      <a:r>
                        <a:rPr lang="ru-RU" sz="16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результатов.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MS Mincho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Плюс 6"/>
          <p:cNvSpPr/>
          <p:nvPr/>
        </p:nvSpPr>
        <p:spPr>
          <a:xfrm>
            <a:off x="6588224" y="2708920"/>
            <a:ext cx="360040" cy="36004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люс 7"/>
          <p:cNvSpPr/>
          <p:nvPr/>
        </p:nvSpPr>
        <p:spPr>
          <a:xfrm>
            <a:off x="7956376" y="2060848"/>
            <a:ext cx="360040" cy="36004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люс 8"/>
          <p:cNvSpPr/>
          <p:nvPr/>
        </p:nvSpPr>
        <p:spPr>
          <a:xfrm>
            <a:off x="7937393" y="3212976"/>
            <a:ext cx="360040" cy="36004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люс 9"/>
          <p:cNvSpPr/>
          <p:nvPr/>
        </p:nvSpPr>
        <p:spPr>
          <a:xfrm>
            <a:off x="7960099" y="3789040"/>
            <a:ext cx="360040" cy="36004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люс 10"/>
          <p:cNvSpPr/>
          <p:nvPr/>
        </p:nvSpPr>
        <p:spPr>
          <a:xfrm>
            <a:off x="6588224" y="4149080"/>
            <a:ext cx="360040" cy="36004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люс 11"/>
          <p:cNvSpPr/>
          <p:nvPr/>
        </p:nvSpPr>
        <p:spPr>
          <a:xfrm>
            <a:off x="6588224" y="4581128"/>
            <a:ext cx="360040" cy="36004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люс 12"/>
          <p:cNvSpPr/>
          <p:nvPr/>
        </p:nvSpPr>
        <p:spPr>
          <a:xfrm>
            <a:off x="7979813" y="5013176"/>
            <a:ext cx="360040" cy="36004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люс 13"/>
          <p:cNvSpPr/>
          <p:nvPr/>
        </p:nvSpPr>
        <p:spPr>
          <a:xfrm>
            <a:off x="7987319" y="5445224"/>
            <a:ext cx="360040" cy="36004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люс 14"/>
          <p:cNvSpPr/>
          <p:nvPr/>
        </p:nvSpPr>
        <p:spPr>
          <a:xfrm>
            <a:off x="6588224" y="6093296"/>
            <a:ext cx="360040" cy="36004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18604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Литература: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MS Mincho"/>
                <a:cs typeface="Times New Roman"/>
              </a:rPr>
              <a:t>1. Кравцова И.Л., </a:t>
            </a:r>
            <a:r>
              <a:rPr lang="ru-RU" dirty="0" err="1">
                <a:latin typeface="Times New Roman"/>
                <a:ea typeface="MS Mincho"/>
                <a:cs typeface="Times New Roman"/>
              </a:rPr>
              <a:t>Пинская</a:t>
            </a:r>
            <a:r>
              <a:rPr lang="ru-RU" dirty="0">
                <a:latin typeface="Times New Roman"/>
                <a:ea typeface="MS Mincho"/>
                <a:cs typeface="Times New Roman"/>
              </a:rPr>
              <a:t> М.А. </a:t>
            </a:r>
            <a:r>
              <a:rPr lang="ru-RU" dirty="0" err="1">
                <a:latin typeface="Times New Roman"/>
                <a:ea typeface="MS Mincho"/>
                <a:cs typeface="Times New Roman"/>
              </a:rPr>
              <a:t>Критериальное</a:t>
            </a:r>
            <a:r>
              <a:rPr lang="ru-RU" dirty="0">
                <a:latin typeface="Times New Roman"/>
                <a:ea typeface="MS Mincho"/>
                <a:cs typeface="Times New Roman"/>
              </a:rPr>
              <a:t> оценивание входит в практику отечественной школы // Народное образование. 2012. № 2. C. 163—168 </a:t>
            </a:r>
            <a:endParaRPr lang="ru-RU" dirty="0">
              <a:latin typeface="Cambria"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MS Mincho"/>
                <a:cs typeface="Times New Roman"/>
              </a:rPr>
              <a:t>2. </a:t>
            </a:r>
            <a:r>
              <a:rPr lang="ru-RU" dirty="0" err="1">
                <a:latin typeface="Times New Roman"/>
                <a:ea typeface="MS Mincho"/>
                <a:cs typeface="Times New Roman"/>
              </a:rPr>
              <a:t>Пинская</a:t>
            </a:r>
            <a:r>
              <a:rPr lang="ru-RU" dirty="0">
                <a:latin typeface="Times New Roman"/>
                <a:ea typeface="MS Mincho"/>
                <a:cs typeface="Times New Roman"/>
              </a:rPr>
              <a:t> М.А., Иванов А.В. </a:t>
            </a:r>
            <a:r>
              <a:rPr lang="ru-RU" dirty="0" err="1">
                <a:latin typeface="Times New Roman"/>
                <a:ea typeface="MS Mincho"/>
                <a:cs typeface="Times New Roman"/>
              </a:rPr>
              <a:t>Критериальное</a:t>
            </a:r>
            <a:r>
              <a:rPr lang="ru-RU" dirty="0">
                <a:latin typeface="Times New Roman"/>
                <a:ea typeface="MS Mincho"/>
                <a:cs typeface="Times New Roman"/>
              </a:rPr>
              <a:t> оценивание в школе // Школьные технологии. 2010. № 3. C. 177—184.</a:t>
            </a:r>
            <a:endParaRPr lang="ru-RU" dirty="0">
              <a:latin typeface="Cambria"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MS Mincho"/>
                <a:cs typeface="Times New Roman"/>
              </a:rPr>
              <a:t>3. </a:t>
            </a:r>
            <a:r>
              <a:rPr lang="ru-RU" dirty="0" err="1">
                <a:latin typeface="Times New Roman"/>
                <a:ea typeface="MS Mincho"/>
                <a:cs typeface="Times New Roman"/>
              </a:rPr>
              <a:t>Пинская</a:t>
            </a:r>
            <a:r>
              <a:rPr lang="ru-RU" dirty="0">
                <a:latin typeface="Times New Roman"/>
                <a:ea typeface="MS Mincho"/>
                <a:cs typeface="Times New Roman"/>
              </a:rPr>
              <a:t> М.А. Формирующее оценивание: оценивание в классе: Учебное пособие. М.: Логос, 2010.</a:t>
            </a:r>
            <a:endParaRPr lang="ru-RU" dirty="0">
              <a:latin typeface="Cambria"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MS Mincho"/>
                <a:cs typeface="Times New Roman"/>
              </a:rPr>
              <a:t>4. </a:t>
            </a:r>
            <a:r>
              <a:rPr lang="ru-RU" dirty="0" err="1">
                <a:latin typeface="Times New Roman"/>
                <a:ea typeface="MS Mincho"/>
                <a:cs typeface="Times New Roman"/>
              </a:rPr>
              <a:t>Тряпицына</a:t>
            </a:r>
            <a:r>
              <a:rPr lang="ru-RU" dirty="0">
                <a:latin typeface="Times New Roman"/>
                <a:ea typeface="MS Mincho"/>
                <a:cs typeface="Times New Roman"/>
              </a:rPr>
              <a:t> Н.П., Родионова Н.Ф. Модернизация общего образования: оценка образовательного результата. СПб., 2002. 225 с.</a:t>
            </a:r>
            <a:endParaRPr lang="ru-RU" dirty="0">
              <a:latin typeface="Cambria"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MS Mincho"/>
                <a:cs typeface="Times New Roman"/>
              </a:rPr>
              <a:t>Интернет-источники</a:t>
            </a:r>
            <a:endParaRPr lang="ru-RU" dirty="0">
              <a:latin typeface="Cambria"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MS Mincho"/>
                <a:cs typeface="Times New Roman"/>
              </a:rPr>
              <a:t>1. Романов Ю.В. </a:t>
            </a:r>
            <a:r>
              <a:rPr lang="ru-RU" dirty="0" err="1">
                <a:latin typeface="Times New Roman"/>
                <a:ea typeface="MS Mincho"/>
                <a:cs typeface="Times New Roman"/>
              </a:rPr>
              <a:t>Критериальное</a:t>
            </a:r>
            <a:r>
              <a:rPr lang="ru-RU" dirty="0">
                <a:latin typeface="Times New Roman"/>
                <a:ea typeface="MS Mincho"/>
                <a:cs typeface="Times New Roman"/>
              </a:rPr>
              <a:t> оценивание в гимназии № 45 г. Москвы: </a:t>
            </a:r>
            <a:r>
              <a:rPr lang="ru-RU" u="sng" dirty="0">
                <a:solidFill>
                  <a:srgbClr val="0000FF"/>
                </a:solidFill>
                <a:latin typeface="Times New Roman"/>
                <a:ea typeface="MS Mincho"/>
                <a:cs typeface="Times New Roman"/>
                <a:hlinkClick r:id="rId2"/>
              </a:rPr>
              <a:t>http://schools.techno.ru/ms45/win/history/krit8-9.html</a:t>
            </a:r>
            <a:r>
              <a:rPr lang="ru-RU" dirty="0">
                <a:latin typeface="Times New Roman"/>
                <a:ea typeface="MS Mincho"/>
                <a:cs typeface="Times New Roman"/>
              </a:rPr>
              <a:t> </a:t>
            </a:r>
            <a:endParaRPr lang="ru-RU" dirty="0">
              <a:latin typeface="Cambria"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MS Mincho"/>
                <a:cs typeface="Times New Roman"/>
              </a:rPr>
              <a:t>2. Формирующее оценивание в системе образования: </a:t>
            </a:r>
            <a:endParaRPr lang="ru-RU" dirty="0">
              <a:latin typeface="Cambria"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u="sng" dirty="0">
                <a:solidFill>
                  <a:srgbClr val="0000FF"/>
                </a:solidFill>
                <a:latin typeface="Times New Roman"/>
                <a:ea typeface="MS Mincho"/>
                <a:cs typeface="Times New Roman"/>
                <a:hlinkClick r:id="rId3"/>
              </a:rPr>
              <a:t>http://dokrgv.ru/moodle/course/view.php?id=2</a:t>
            </a:r>
            <a:r>
              <a:rPr lang="ru-RU" dirty="0">
                <a:latin typeface="Times New Roman"/>
                <a:ea typeface="MS Mincho"/>
                <a:cs typeface="Times New Roman"/>
              </a:rPr>
              <a:t> </a:t>
            </a:r>
            <a:endParaRPr lang="ru-RU" dirty="0">
              <a:latin typeface="Cambria"/>
              <a:ea typeface="MS Mincho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83341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633670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8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</a:t>
            </a:r>
            <a:br>
              <a:rPr lang="ru-RU" sz="8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8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br>
              <a:rPr lang="ru-RU" sz="8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8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внимание!</a:t>
            </a:r>
            <a:endParaRPr lang="ru-RU" sz="80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068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726" y="620688"/>
            <a:ext cx="8784976" cy="1296144"/>
          </a:xfr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indent="450215" algn="ctr">
              <a:spcAft>
                <a:spcPts val="0"/>
              </a:spcAft>
            </a:pPr>
            <a:r>
              <a:rPr lang="ru-RU" sz="4000" b="1" i="1" spc="0" dirty="0" smtClean="0">
                <a:solidFill>
                  <a:schemeClr val="tx1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/>
            </a:r>
            <a:br>
              <a:rPr lang="ru-RU" sz="4000" b="1" i="1" spc="0" dirty="0" smtClean="0">
                <a:solidFill>
                  <a:schemeClr val="tx1"/>
                </a:solidFill>
                <a:latin typeface="Times New Roman" pitchFamily="18" charset="0"/>
                <a:ea typeface="MS Mincho"/>
                <a:cs typeface="Times New Roman" pitchFamily="18" charset="0"/>
              </a:rPr>
            </a:br>
            <a:endParaRPr lang="ru-RU" sz="4000" b="1" i="1" spc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23925"/>
            <a:ext cx="8568952" cy="5073427"/>
          </a:xfr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sz="2300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MS Mincho"/>
                <a:cs typeface="Times New Roman"/>
              </a:rPr>
              <a:t> </a:t>
            </a:r>
            <a:r>
              <a:rPr lang="ru-RU" sz="2300" dirty="0" smtClean="0">
                <a:solidFill>
                  <a:schemeClr val="accent6">
                    <a:lumMod val="50000"/>
                  </a:schemeClr>
                </a:solidFill>
                <a:latin typeface="Times New Roman"/>
                <a:ea typeface="MS Mincho"/>
                <a:cs typeface="Times New Roman"/>
              </a:rPr>
              <a:t>   </a:t>
            </a:r>
          </a:p>
          <a:p>
            <a:pPr>
              <a:spcAft>
                <a:spcPts val="0"/>
              </a:spcAft>
            </a:pPr>
            <a:r>
              <a:rPr lang="ru-RU" sz="3100" dirty="0" smtClean="0">
                <a:solidFill>
                  <a:schemeClr val="accent6">
                    <a:lumMod val="50000"/>
                  </a:schemeClr>
                </a:solidFill>
                <a:latin typeface="Times New Roman"/>
                <a:ea typeface="MS Mincho"/>
                <a:cs typeface="Times New Roman"/>
              </a:rPr>
              <a:t>Оценивание </a:t>
            </a:r>
            <a:r>
              <a:rPr lang="ru-RU" sz="3100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MS Mincho"/>
                <a:cs typeface="Times New Roman"/>
              </a:rPr>
              <a:t>является постоянным процессом, осуществляется практически на каждом уроке</a:t>
            </a:r>
            <a:r>
              <a:rPr lang="ru-RU" sz="3100" dirty="0" smtClean="0">
                <a:solidFill>
                  <a:schemeClr val="accent6">
                    <a:lumMod val="50000"/>
                  </a:schemeClr>
                </a:solidFill>
                <a:latin typeface="Times New Roman"/>
                <a:ea typeface="MS Mincho"/>
                <a:cs typeface="Times New Roman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sz="3100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MS Mincho"/>
                <a:cs typeface="Times New Roman"/>
              </a:rPr>
              <a:t> </a:t>
            </a:r>
            <a:r>
              <a:rPr lang="ru-RU" sz="3100" dirty="0" smtClean="0">
                <a:solidFill>
                  <a:schemeClr val="accent6">
                    <a:lumMod val="50000"/>
                  </a:schemeClr>
                </a:solidFill>
                <a:latin typeface="Times New Roman"/>
                <a:ea typeface="MS Mincho"/>
                <a:cs typeface="Times New Roman"/>
              </a:rPr>
              <a:t>   Оценивание </a:t>
            </a:r>
            <a:r>
              <a:rPr lang="ru-RU" sz="3100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MS Mincho"/>
                <a:cs typeface="Times New Roman"/>
              </a:rPr>
              <a:t>может быть только критериальным. Основными критериями оценивания выступают ожидаемые результаты, соответствующие учебным целям. Например, в качестве критериев оценивания могут выступать планируемые учебные умения как предметные, так и </a:t>
            </a:r>
            <a:r>
              <a:rPr lang="ru-RU" sz="3100" dirty="0" err="1">
                <a:solidFill>
                  <a:schemeClr val="accent6">
                    <a:lumMod val="50000"/>
                  </a:schemeClr>
                </a:solidFill>
                <a:latin typeface="Times New Roman"/>
                <a:ea typeface="MS Mincho"/>
                <a:cs typeface="Times New Roman"/>
              </a:rPr>
              <a:t>метапредметные</a:t>
            </a:r>
            <a:r>
              <a:rPr lang="ru-RU" sz="3100" dirty="0" smtClean="0">
                <a:solidFill>
                  <a:schemeClr val="accent6">
                    <a:lumMod val="50000"/>
                  </a:schemeClr>
                </a:solidFill>
                <a:latin typeface="Times New Roman"/>
                <a:ea typeface="MS Mincho"/>
                <a:cs typeface="Times New Roman"/>
              </a:rPr>
              <a:t>.</a:t>
            </a:r>
            <a:endParaRPr lang="ru-RU" sz="3100" dirty="0">
              <a:solidFill>
                <a:schemeClr val="accent6">
                  <a:lumMod val="50000"/>
                </a:schemeClr>
              </a:solidFill>
              <a:latin typeface="Cambria"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3100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MS Mincho"/>
                <a:cs typeface="Times New Roman"/>
              </a:rPr>
              <a:t> </a:t>
            </a:r>
            <a:r>
              <a:rPr lang="ru-RU" sz="3100" dirty="0" smtClean="0">
                <a:solidFill>
                  <a:schemeClr val="accent6">
                    <a:lumMod val="50000"/>
                  </a:schemeClr>
                </a:solidFill>
                <a:latin typeface="Times New Roman"/>
                <a:ea typeface="MS Mincho"/>
                <a:cs typeface="Times New Roman"/>
              </a:rPr>
              <a:t>   Критерии </a:t>
            </a:r>
            <a:r>
              <a:rPr lang="ru-RU" sz="3100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MS Mincho"/>
                <a:cs typeface="Times New Roman"/>
              </a:rPr>
              <a:t>оценивания и алгоритм выставления отметки заранее известны и педагогам, и учащимся. Они могут вырабатываться ими совместно</a:t>
            </a:r>
            <a:r>
              <a:rPr lang="ru-RU" sz="3100" dirty="0" smtClean="0">
                <a:solidFill>
                  <a:schemeClr val="accent6">
                    <a:lumMod val="50000"/>
                  </a:schemeClr>
                </a:solidFill>
                <a:latin typeface="Times New Roman"/>
                <a:ea typeface="MS Mincho"/>
                <a:cs typeface="Times New Roman"/>
              </a:rPr>
              <a:t>.</a:t>
            </a:r>
            <a:endParaRPr lang="ru-RU" sz="3100" dirty="0">
              <a:solidFill>
                <a:schemeClr val="accent6">
                  <a:lumMod val="50000"/>
                </a:schemeClr>
              </a:solidFill>
              <a:latin typeface="Cambria"/>
              <a:ea typeface="MS Mincho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3100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MS Mincho"/>
                <a:cs typeface="Times New Roman"/>
              </a:rPr>
              <a:t> </a:t>
            </a:r>
            <a:r>
              <a:rPr lang="ru-RU" sz="3100" dirty="0" smtClean="0">
                <a:solidFill>
                  <a:schemeClr val="accent6">
                    <a:lumMod val="50000"/>
                  </a:schemeClr>
                </a:solidFill>
                <a:latin typeface="Times New Roman"/>
                <a:ea typeface="MS Mincho"/>
                <a:cs typeface="Times New Roman"/>
              </a:rPr>
              <a:t>   Система </a:t>
            </a:r>
            <a:r>
              <a:rPr lang="ru-RU" sz="3100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MS Mincho"/>
                <a:cs typeface="Times New Roman"/>
              </a:rPr>
              <a:t>оценивания выстраивается таким образом, чтобы учащиеся включались в контрольно-оценочную деятельность, приобретая навыки и привычку к самооценке</a:t>
            </a:r>
            <a:r>
              <a:rPr lang="ru-RU" sz="3100" dirty="0" smtClean="0">
                <a:solidFill>
                  <a:schemeClr val="accent6">
                    <a:lumMod val="50000"/>
                  </a:schemeClr>
                </a:solidFill>
                <a:latin typeface="Times New Roman"/>
                <a:ea typeface="MS Mincho"/>
                <a:cs typeface="Times New Roman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2200" dirty="0">
              <a:solidFill>
                <a:schemeClr val="accent6">
                  <a:lumMod val="50000"/>
                </a:schemeClr>
              </a:solidFill>
              <a:latin typeface="Cambria"/>
              <a:ea typeface="MS Mincho"/>
              <a:cs typeface="Times New Roman"/>
            </a:endParaRPr>
          </a:p>
          <a:p>
            <a:pPr algn="just"/>
            <a:endParaRPr lang="ru-RU" sz="2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56463"/>
            <a:ext cx="8640960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3600" b="1" i="1" dirty="0">
                <a:solidFill>
                  <a:srgbClr val="0070C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Новая система оценивания, </a:t>
            </a:r>
            <a:br>
              <a:rPr lang="ru-RU" sz="3600" b="1" i="1" dirty="0">
                <a:solidFill>
                  <a:srgbClr val="0070C0"/>
                </a:solidFill>
                <a:latin typeface="Times New Roman" pitchFamily="18" charset="0"/>
                <a:ea typeface="MS Mincho"/>
                <a:cs typeface="Times New Roman" pitchFamily="18" charset="0"/>
              </a:rPr>
            </a:br>
            <a:r>
              <a:rPr lang="ru-RU" sz="3600" b="1" i="1" dirty="0">
                <a:solidFill>
                  <a:srgbClr val="0070C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построена на следующих основаниях:</a:t>
            </a:r>
            <a:endParaRPr lang="ru-RU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3871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36815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  <a:t/>
            </a:r>
            <a:br>
              <a:rPr lang="ru-RU" b="1" i="1" dirty="0" smtClean="0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</a:br>
            <a:r>
              <a:rPr lang="ru-RU" b="1" i="1" dirty="0" smtClean="0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  <a:t>Формирующее </a:t>
            </a:r>
            <a:r>
              <a:rPr lang="ru-RU" b="1" i="1" dirty="0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  <a:t>оценивание:</a:t>
            </a:r>
            <a:r>
              <a:rPr lang="ru-RU" dirty="0">
                <a:solidFill>
                  <a:srgbClr val="0070C0"/>
                </a:solidFill>
                <a:latin typeface="Cambria"/>
                <a:ea typeface="MS Mincho"/>
                <a:cs typeface="Times New Roman"/>
              </a:rPr>
              <a:t/>
            </a:r>
            <a:br>
              <a:rPr lang="ru-RU" dirty="0">
                <a:solidFill>
                  <a:srgbClr val="0070C0"/>
                </a:solidFill>
                <a:latin typeface="Cambria"/>
                <a:ea typeface="MS Mincho"/>
                <a:cs typeface="Times New Roman"/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52600"/>
            <a:ext cx="8568952" cy="4700736"/>
          </a:xfrm>
        </p:spPr>
        <p:txBody>
          <a:bodyPr>
            <a:normAutofit fontScale="92500" lnSpcReduction="2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sz="2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- </a:t>
            </a:r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процесс поиска и интерпретации данных, которые ученики и их 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  учителя </a:t>
            </a:r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используют для того, чтобы решить, как далеко ученики уже продвинулись в 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своей учёбе</a:t>
            </a:r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, куда им необходимо продвинуться и как сделать это наилучшим образом;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-</a:t>
            </a:r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 осознание самим учеником разрыва между тем, чего он хочет достичь (в знаниях, понимании, умениях), и тем, где он находится в 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данный момент</a:t>
            </a:r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; планирование того, что ученик сделает, чтобы этот разрыв сократить;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- </a:t>
            </a:r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происходит в ходе обучения и является его частью и его можно рассматривать как текущее, диагностическое, т.е. оценивание для обучения;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2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-</a:t>
            </a:r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 используется для того, чтобы выяснить, достигнуты ли поставленные учебные цели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.</a:t>
            </a:r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 </a:t>
            </a:r>
          </a:p>
          <a:p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658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15212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/>
                <a:ea typeface="MS Mincho"/>
              </a:rPr>
              <a:t/>
            </a:r>
            <a:br>
              <a:rPr lang="ru-RU" sz="2400" b="1" dirty="0" smtClean="0">
                <a:solidFill>
                  <a:srgbClr val="0070C0"/>
                </a:solidFill>
                <a:latin typeface="Times New Roman"/>
                <a:ea typeface="MS Mincho"/>
              </a:rPr>
            </a:br>
            <a:r>
              <a:rPr lang="ru-RU" sz="2400" b="1" dirty="0" smtClean="0">
                <a:solidFill>
                  <a:srgbClr val="0070C0"/>
                </a:solidFill>
                <a:latin typeface="Times New Roman"/>
                <a:ea typeface="MS Mincho"/>
              </a:rPr>
              <a:t>Прием  </a:t>
            </a:r>
            <a:br>
              <a:rPr lang="ru-RU" sz="2400" b="1" dirty="0" smtClean="0">
                <a:solidFill>
                  <a:srgbClr val="0070C0"/>
                </a:solidFill>
                <a:latin typeface="Times New Roman"/>
                <a:ea typeface="MS Mincho"/>
              </a:rPr>
            </a:br>
            <a:r>
              <a:rPr lang="ru-RU" sz="2400" b="1" spc="300" dirty="0" smtClean="0">
                <a:solidFill>
                  <a:srgbClr val="0070C0"/>
                </a:solidFill>
                <a:latin typeface="Times New Roman"/>
                <a:ea typeface="MS Mincho"/>
              </a:rPr>
              <a:t>“</a:t>
            </a:r>
            <a:r>
              <a:rPr lang="ru-RU" sz="2400" b="1" i="1" spc="300" dirty="0" smtClean="0">
                <a:solidFill>
                  <a:srgbClr val="0070C0"/>
                </a:solidFill>
                <a:latin typeface="Times New Roman"/>
                <a:ea typeface="MS Mincho"/>
              </a:rPr>
              <a:t>Краткий пятиминутный обзор-резюме </a:t>
            </a:r>
            <a:br>
              <a:rPr lang="ru-RU" sz="2400" b="1" i="1" spc="300" dirty="0" smtClean="0">
                <a:solidFill>
                  <a:srgbClr val="0070C0"/>
                </a:solidFill>
                <a:latin typeface="Times New Roman"/>
                <a:ea typeface="MS Mincho"/>
              </a:rPr>
            </a:br>
            <a:r>
              <a:rPr lang="ru-RU" sz="2400" b="1" i="1" spc="300" dirty="0" smtClean="0">
                <a:solidFill>
                  <a:srgbClr val="0070C0"/>
                </a:solidFill>
                <a:latin typeface="Times New Roman"/>
                <a:ea typeface="MS Mincho"/>
              </a:rPr>
              <a:t>результатов </a:t>
            </a:r>
            <a:r>
              <a:rPr lang="ru-RU" sz="2400" b="1" i="1" spc="300" dirty="0">
                <a:solidFill>
                  <a:srgbClr val="0070C0"/>
                </a:solidFill>
                <a:latin typeface="Times New Roman"/>
                <a:ea typeface="MS Mincho"/>
              </a:rPr>
              <a:t>прошлого урока”.</a:t>
            </a:r>
            <a:r>
              <a:rPr lang="ru-RU" sz="2400" b="1" spc="300" dirty="0">
                <a:solidFill>
                  <a:srgbClr val="0070C0"/>
                </a:solidFill>
                <a:latin typeface="Times New Roman"/>
                <a:ea typeface="MS Mincho"/>
              </a:rPr>
              <a:t> </a:t>
            </a:r>
            <a:r>
              <a:rPr lang="ru-RU" sz="2400" spc="300" dirty="0">
                <a:solidFill>
                  <a:srgbClr val="0070C0"/>
                </a:solidFill>
              </a:rPr>
              <a:t/>
            </a:r>
            <a:br>
              <a:rPr lang="ru-RU" sz="2400" spc="300" dirty="0">
                <a:solidFill>
                  <a:srgbClr val="0070C0"/>
                </a:solidFill>
              </a:rPr>
            </a:br>
            <a:endParaRPr lang="ru-RU" sz="2400" spc="3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184576"/>
          </a:xfrm>
        </p:spPr>
        <p:txBody>
          <a:bodyPr>
            <a:noAutofit/>
          </a:bodyPr>
          <a:lstStyle/>
          <a:p>
            <a:pPr indent="0">
              <a:spcAft>
                <a:spcPts val="0"/>
              </a:spcAft>
              <a:buNone/>
            </a:pPr>
            <a:r>
              <a:rPr lang="ru-RU" sz="2800" b="1" dirty="0" smtClean="0">
                <a:latin typeface="Times New Roman"/>
                <a:ea typeface="MS Mincho"/>
                <a:cs typeface="Times New Roman"/>
              </a:rPr>
              <a:t>Вопросы </a:t>
            </a:r>
            <a:r>
              <a:rPr lang="ru-RU" sz="2800" b="1" dirty="0">
                <a:latin typeface="Times New Roman"/>
                <a:ea typeface="MS Mincho"/>
                <a:cs typeface="Times New Roman"/>
              </a:rPr>
              <a:t>для обсуждения:</a:t>
            </a:r>
            <a:endParaRPr lang="ru-RU" sz="2800" dirty="0">
              <a:latin typeface="Cambria"/>
              <a:ea typeface="MS Mincho"/>
              <a:cs typeface="Times New Roman"/>
            </a:endParaRPr>
          </a:p>
          <a:p>
            <a:pPr lvl="0">
              <a:buFont typeface="+mj-lt"/>
              <a:buAutoNum type="arabicPeriod"/>
            </a:pPr>
            <a:r>
              <a:rPr lang="ru-RU" sz="2800" dirty="0">
                <a:latin typeface="Times New Roman"/>
                <a:ea typeface="MS Mincho"/>
                <a:cs typeface="Times New Roman"/>
              </a:rPr>
              <a:t>На какой вопрос отвечают имена прилагательные?</a:t>
            </a:r>
            <a:endParaRPr lang="ru-RU" sz="2800" dirty="0">
              <a:latin typeface="Cambria"/>
              <a:ea typeface="MS Mincho"/>
              <a:cs typeface="Times New Roman"/>
            </a:endParaRPr>
          </a:p>
          <a:p>
            <a:pPr lvl="0">
              <a:buFont typeface="+mj-lt"/>
              <a:buAutoNum type="arabicPeriod"/>
            </a:pPr>
            <a:r>
              <a:rPr lang="en-US" sz="2800" dirty="0">
                <a:latin typeface="Times New Roman"/>
                <a:ea typeface="MS Mincho"/>
                <a:cs typeface="Times New Roman"/>
              </a:rPr>
              <a:t>Какие бывают прилагательные?</a:t>
            </a:r>
            <a:endParaRPr lang="ru-RU" sz="2800" dirty="0">
              <a:latin typeface="Cambria"/>
              <a:ea typeface="MS Mincho"/>
              <a:cs typeface="Times New Roman"/>
            </a:endParaRPr>
          </a:p>
          <a:p>
            <a:pPr lvl="0">
              <a:buFont typeface="+mj-lt"/>
              <a:buAutoNum type="arabicPeriod"/>
            </a:pPr>
            <a:r>
              <a:rPr lang="ru-RU" sz="2800" dirty="0">
                <a:latin typeface="Times New Roman"/>
                <a:ea typeface="MS Mincho"/>
                <a:cs typeface="Times New Roman"/>
              </a:rPr>
              <a:t>Сколько степеней сравнения вы знаете?</a:t>
            </a:r>
            <a:endParaRPr lang="ru-RU" sz="2800" dirty="0">
              <a:latin typeface="Cambria"/>
              <a:ea typeface="MS Mincho"/>
              <a:cs typeface="Times New Roman"/>
            </a:endParaRPr>
          </a:p>
          <a:p>
            <a:pPr lvl="0">
              <a:buFont typeface="+mj-lt"/>
              <a:buAutoNum type="arabicPeriod"/>
            </a:pPr>
            <a:r>
              <a:rPr lang="ru-RU" sz="2800" dirty="0">
                <a:latin typeface="Times New Roman"/>
                <a:ea typeface="MS Mincho"/>
                <a:cs typeface="Times New Roman"/>
              </a:rPr>
              <a:t>С помощью каких суффиксов образуются сравнительная и превосходная степени односложных прилагательных? </a:t>
            </a:r>
            <a:r>
              <a:rPr lang="en-US" sz="2800" dirty="0" err="1">
                <a:latin typeface="Times New Roman"/>
                <a:ea typeface="MS Mincho"/>
                <a:cs typeface="Times New Roman"/>
              </a:rPr>
              <a:t>Приведите</a:t>
            </a:r>
            <a:r>
              <a:rPr lang="en-US" sz="2800" dirty="0">
                <a:latin typeface="Times New Roman"/>
                <a:ea typeface="MS Mincho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MS Mincho"/>
                <a:cs typeface="Times New Roman"/>
              </a:rPr>
              <a:t>свои</a:t>
            </a:r>
            <a:r>
              <a:rPr lang="en-US" sz="2800" dirty="0">
                <a:latin typeface="Times New Roman"/>
                <a:ea typeface="MS Mincho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MS Mincho"/>
                <a:cs typeface="Times New Roman"/>
              </a:rPr>
              <a:t>примеры</a:t>
            </a:r>
            <a:r>
              <a:rPr lang="en-US" sz="2800" dirty="0">
                <a:latin typeface="Times New Roman"/>
                <a:ea typeface="MS Mincho"/>
                <a:cs typeface="Times New Roman"/>
              </a:rPr>
              <a:t>.</a:t>
            </a:r>
            <a:endParaRPr lang="ru-RU" sz="2800" dirty="0">
              <a:latin typeface="Cambria"/>
              <a:ea typeface="MS Mincho"/>
              <a:cs typeface="Times New Roman"/>
            </a:endParaRPr>
          </a:p>
          <a:p>
            <a:pPr lvl="0">
              <a:buFont typeface="+mj-lt"/>
              <a:buAutoNum type="arabicPeriod"/>
            </a:pPr>
            <a:r>
              <a:rPr lang="ru-RU" sz="2800" dirty="0">
                <a:latin typeface="Times New Roman"/>
                <a:ea typeface="MS Mincho"/>
                <a:cs typeface="Times New Roman"/>
              </a:rPr>
              <a:t>Как образуются степени сравнения многосложных прилагательных? </a:t>
            </a:r>
            <a:r>
              <a:rPr lang="en-US" sz="2800" dirty="0" err="1">
                <a:latin typeface="Times New Roman"/>
                <a:ea typeface="MS Mincho"/>
                <a:cs typeface="Times New Roman"/>
              </a:rPr>
              <a:t>Приведите</a:t>
            </a:r>
            <a:r>
              <a:rPr lang="en-US" sz="2800" dirty="0">
                <a:latin typeface="Times New Roman"/>
                <a:ea typeface="MS Mincho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MS Mincho"/>
                <a:cs typeface="Times New Roman"/>
              </a:rPr>
              <a:t>свои</a:t>
            </a:r>
            <a:r>
              <a:rPr lang="en-US" sz="2800" dirty="0">
                <a:latin typeface="Times New Roman"/>
                <a:ea typeface="MS Mincho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MS Mincho"/>
                <a:cs typeface="Times New Roman"/>
              </a:rPr>
              <a:t>примеры</a:t>
            </a:r>
            <a:r>
              <a:rPr lang="en-US" sz="2800" dirty="0">
                <a:latin typeface="Times New Roman"/>
                <a:ea typeface="MS Mincho"/>
                <a:cs typeface="Times New Roman"/>
              </a:rPr>
              <a:t>.</a:t>
            </a:r>
            <a:endParaRPr lang="ru-RU" sz="2800" dirty="0">
              <a:latin typeface="Cambria"/>
              <a:ea typeface="MS Mincho"/>
              <a:cs typeface="Times New Roman"/>
            </a:endParaRPr>
          </a:p>
          <a:p>
            <a:pPr lvl="0">
              <a:buFont typeface="+mj-lt"/>
              <a:buAutoNum type="arabicPeriod"/>
            </a:pPr>
            <a:r>
              <a:rPr lang="en-US" sz="2800" dirty="0">
                <a:latin typeface="Times New Roman"/>
                <a:ea typeface="MS Mincho"/>
                <a:cs typeface="Times New Roman"/>
              </a:rPr>
              <a:t>Какие </a:t>
            </a:r>
            <a:r>
              <a:rPr lang="en-US" sz="2800" dirty="0" err="1">
                <a:latin typeface="Times New Roman"/>
                <a:ea typeface="MS Mincho"/>
                <a:cs typeface="Times New Roman"/>
              </a:rPr>
              <a:t>исключения</a:t>
            </a:r>
            <a:r>
              <a:rPr lang="en-US" sz="2800" dirty="0">
                <a:latin typeface="Times New Roman"/>
                <a:ea typeface="MS Mincho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MS Mincho"/>
                <a:cs typeface="Times New Roman"/>
              </a:rPr>
              <a:t>вам</a:t>
            </a:r>
            <a:r>
              <a:rPr lang="en-US" sz="2800" dirty="0">
                <a:latin typeface="Times New Roman"/>
                <a:ea typeface="MS Mincho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MS Mincho"/>
                <a:cs typeface="Times New Roman"/>
              </a:rPr>
              <a:t>известны</a:t>
            </a:r>
            <a:r>
              <a:rPr lang="en-US" sz="2800" dirty="0">
                <a:latin typeface="Times New Roman"/>
                <a:ea typeface="MS Mincho"/>
                <a:cs typeface="Times New Roman"/>
              </a:rPr>
              <a:t>?</a:t>
            </a:r>
            <a:endParaRPr lang="ru-RU" sz="2800" dirty="0">
              <a:latin typeface="Cambria"/>
              <a:ea typeface="MS Mincho"/>
              <a:cs typeface="Times New Roman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318286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36815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/>
                <a:ea typeface="MS Mincho"/>
              </a:rPr>
              <a:t/>
            </a:r>
            <a:br>
              <a:rPr lang="ru-RU" sz="2400" b="1" dirty="0" smtClean="0">
                <a:solidFill>
                  <a:srgbClr val="0070C0"/>
                </a:solidFill>
                <a:latin typeface="Times New Roman"/>
                <a:ea typeface="MS Mincho"/>
              </a:rPr>
            </a:br>
            <a:r>
              <a:rPr lang="ru-RU" sz="2400" b="1" dirty="0" smtClean="0">
                <a:solidFill>
                  <a:srgbClr val="0070C0"/>
                </a:solidFill>
                <a:latin typeface="Times New Roman"/>
                <a:ea typeface="MS Mincho"/>
              </a:rPr>
              <a:t>Прием  </a:t>
            </a:r>
            <a:br>
              <a:rPr lang="ru-RU" sz="2400" b="1" dirty="0" smtClean="0">
                <a:solidFill>
                  <a:srgbClr val="0070C0"/>
                </a:solidFill>
                <a:latin typeface="Times New Roman"/>
                <a:ea typeface="MS Mincho"/>
              </a:rPr>
            </a:br>
            <a:r>
              <a:rPr lang="ru-RU" sz="2400" b="1" spc="300" dirty="0" smtClean="0">
                <a:solidFill>
                  <a:srgbClr val="0070C0"/>
                </a:solidFill>
                <a:latin typeface="Times New Roman"/>
                <a:ea typeface="MS Mincho"/>
              </a:rPr>
              <a:t>“</a:t>
            </a:r>
            <a:r>
              <a:rPr lang="ru-RU" sz="2400" b="1" i="1" spc="300" dirty="0" smtClean="0">
                <a:solidFill>
                  <a:srgbClr val="0070C0"/>
                </a:solidFill>
                <a:latin typeface="Times New Roman"/>
                <a:ea typeface="MS Mincho"/>
              </a:rPr>
              <a:t>Краткий пятиминутный обзор-резюме </a:t>
            </a:r>
            <a:r>
              <a:rPr lang="ru-RU" sz="2400" b="1" i="1" spc="300" dirty="0">
                <a:solidFill>
                  <a:srgbClr val="0070C0"/>
                </a:solidFill>
                <a:latin typeface="Times New Roman"/>
                <a:ea typeface="MS Mincho"/>
              </a:rPr>
              <a:t>результатов прошлого урока”.</a:t>
            </a:r>
            <a:r>
              <a:rPr lang="ru-RU" sz="2400" b="1" spc="300" dirty="0">
                <a:solidFill>
                  <a:srgbClr val="0070C0"/>
                </a:solidFill>
                <a:latin typeface="Times New Roman"/>
                <a:ea typeface="MS Mincho"/>
              </a:rPr>
              <a:t> </a:t>
            </a:r>
            <a:r>
              <a:rPr lang="ru-RU" sz="2400" spc="300" dirty="0">
                <a:solidFill>
                  <a:srgbClr val="0070C0"/>
                </a:solidFill>
              </a:rPr>
              <a:t/>
            </a:r>
            <a:br>
              <a:rPr lang="ru-RU" sz="2400" spc="300" dirty="0">
                <a:solidFill>
                  <a:srgbClr val="0070C0"/>
                </a:solidFill>
              </a:rPr>
            </a:br>
            <a:endParaRPr lang="ru-RU" sz="2400" spc="3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424936" cy="47525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Вопросы возникшие у детей в процессе обсуждения: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1.  Необходим </a:t>
            </a:r>
            <a:r>
              <a:rPr 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ли в превосходной степени артикль </a:t>
            </a:r>
            <a:r>
              <a:rPr lang="en-US" sz="2800" dirty="0">
                <a:latin typeface="Times New Roman" pitchFamily="18" charset="0"/>
                <a:ea typeface="MS Mincho"/>
                <a:cs typeface="Times New Roman" pitchFamily="18" charset="0"/>
              </a:rPr>
              <a:t>the</a:t>
            </a:r>
            <a:r>
              <a:rPr 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? </a:t>
            </a:r>
            <a:endParaRPr lang="ru-RU" sz="2800" dirty="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2.  Почему </a:t>
            </a:r>
            <a:r>
              <a:rPr 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в словах </a:t>
            </a:r>
            <a:r>
              <a:rPr lang="en-US" sz="2800" dirty="0">
                <a:latin typeface="Times New Roman" pitchFamily="18" charset="0"/>
                <a:ea typeface="MS Mincho"/>
                <a:cs typeface="Times New Roman" pitchFamily="18" charset="0"/>
              </a:rPr>
              <a:t>big</a:t>
            </a:r>
            <a:r>
              <a:rPr 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, </a:t>
            </a:r>
            <a:r>
              <a:rPr lang="en-US" sz="2800" dirty="0">
                <a:latin typeface="Times New Roman" pitchFamily="18" charset="0"/>
                <a:ea typeface="MS Mincho"/>
                <a:cs typeface="Times New Roman" pitchFamily="18" charset="0"/>
              </a:rPr>
              <a:t>hot </a:t>
            </a:r>
            <a:r>
              <a:rPr 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удваивается согласная буква? </a:t>
            </a:r>
            <a:endParaRPr lang="ru-RU" sz="2800" dirty="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3.  Какие </a:t>
            </a:r>
            <a:r>
              <a:rPr 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правила правописания степеней </a:t>
            </a:r>
            <a:r>
              <a:rPr 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прилагательных нам </a:t>
            </a:r>
            <a:r>
              <a:rPr 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еще не известны? или Можем ли мы </a:t>
            </a:r>
            <a:r>
              <a:rPr 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повторить правила правописания степеней прилагательных?</a:t>
            </a:r>
          </a:p>
          <a:p>
            <a:pPr marL="0" indent="0" algn="just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538751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36815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0070C0"/>
                </a:solidFill>
                <a:latin typeface="Times New Roman"/>
                <a:ea typeface="MS Mincho"/>
              </a:rPr>
              <a:t>Э</a:t>
            </a:r>
            <a:r>
              <a:rPr lang="ru-RU" b="1" i="1" dirty="0" smtClean="0">
                <a:solidFill>
                  <a:srgbClr val="0070C0"/>
                </a:solidFill>
                <a:latin typeface="Times New Roman"/>
                <a:ea typeface="MS Mincho"/>
              </a:rPr>
              <a:t>ффективная</a:t>
            </a:r>
            <a:r>
              <a:rPr lang="ru-RU" b="1" i="1" dirty="0" smtClean="0">
                <a:latin typeface="Times New Roman"/>
                <a:ea typeface="MS Mincho"/>
              </a:rPr>
              <a:t> </a:t>
            </a:r>
            <a:r>
              <a:rPr lang="ru-RU" b="1" i="1" dirty="0" smtClean="0">
                <a:solidFill>
                  <a:srgbClr val="0070C0"/>
                </a:solidFill>
                <a:latin typeface="Times New Roman"/>
                <a:ea typeface="MS Mincho"/>
              </a:rPr>
              <a:t>стратегия - Постановка</a:t>
            </a:r>
            <a:r>
              <a:rPr lang="ru-RU" b="1" i="1" dirty="0" smtClean="0">
                <a:latin typeface="Times New Roman"/>
                <a:ea typeface="MS Mincho"/>
              </a:rPr>
              <a:t> </a:t>
            </a:r>
            <a:r>
              <a:rPr lang="ru-RU" b="1" i="1" dirty="0">
                <a:solidFill>
                  <a:srgbClr val="0070C0"/>
                </a:solidFill>
                <a:latin typeface="Times New Roman"/>
                <a:ea typeface="MS Mincho"/>
              </a:rPr>
              <a:t>вопросов</a:t>
            </a:r>
            <a:r>
              <a:rPr lang="ru-RU" b="1" i="1" dirty="0">
                <a:latin typeface="Times New Roman"/>
                <a:ea typeface="MS Mincho"/>
              </a:rPr>
              <a:t>.</a:t>
            </a:r>
            <a:r>
              <a:rPr lang="ru-RU" i="1" dirty="0">
                <a:latin typeface="Times New Roman"/>
                <a:ea typeface="MS Mincho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>
              <a:latin typeface="Times New Roman"/>
              <a:ea typeface="MS Mincho"/>
            </a:endParaRPr>
          </a:p>
          <a:p>
            <a:pPr marL="0" indent="0" algn="ctr">
              <a:buNone/>
            </a:pPr>
            <a:r>
              <a:rPr lang="ru-RU" sz="3200" dirty="0" smtClean="0">
                <a:latin typeface="Times New Roman"/>
                <a:ea typeface="MS Mincho"/>
              </a:rPr>
              <a:t>Классификация </a:t>
            </a:r>
            <a:r>
              <a:rPr lang="ru-RU" sz="3200" dirty="0" err="1" smtClean="0">
                <a:latin typeface="Times New Roman"/>
                <a:ea typeface="MS Mincho"/>
              </a:rPr>
              <a:t>Б.Блума</a:t>
            </a:r>
            <a:r>
              <a:rPr lang="ru-RU" sz="3200" dirty="0" smtClean="0">
                <a:latin typeface="Times New Roman"/>
                <a:ea typeface="MS Mincho"/>
              </a:rPr>
              <a:t>:</a:t>
            </a:r>
          </a:p>
          <a:p>
            <a:pPr indent="0" algn="just">
              <a:spcAft>
                <a:spcPts val="0"/>
              </a:spcAft>
              <a:buNone/>
            </a:pPr>
            <a:endParaRPr lang="ru-RU" sz="3200" dirty="0" smtClean="0">
              <a:latin typeface="Times New Roman"/>
              <a:ea typeface="MS Mincho"/>
              <a:cs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ru-RU" sz="3200" dirty="0" smtClean="0">
                <a:latin typeface="Times New Roman"/>
                <a:ea typeface="MS Mincho"/>
                <a:cs typeface="Times New Roman"/>
              </a:rPr>
              <a:t>-</a:t>
            </a:r>
            <a:r>
              <a:rPr lang="ru-RU" sz="3200" i="1" dirty="0">
                <a:latin typeface="Times New Roman"/>
                <a:ea typeface="MS Mincho"/>
                <a:cs typeface="Times New Roman"/>
              </a:rPr>
              <a:t>приложение: </a:t>
            </a:r>
            <a:r>
              <a:rPr lang="ru-RU" sz="3200" dirty="0">
                <a:latin typeface="Times New Roman"/>
                <a:ea typeface="MS Mincho"/>
                <a:cs typeface="Times New Roman"/>
              </a:rPr>
              <a:t>Какие ещё примеры ты знаешь?</a:t>
            </a:r>
            <a:endParaRPr lang="ru-RU" sz="3200" dirty="0">
              <a:latin typeface="Cambria"/>
              <a:ea typeface="MS Mincho"/>
              <a:cs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ru-RU" sz="3200" dirty="0">
                <a:latin typeface="Times New Roman"/>
                <a:ea typeface="MS Mincho"/>
                <a:cs typeface="Times New Roman"/>
              </a:rPr>
              <a:t>-</a:t>
            </a:r>
            <a:r>
              <a:rPr lang="ru-RU" sz="3200" i="1" dirty="0">
                <a:latin typeface="Times New Roman"/>
                <a:ea typeface="MS Mincho"/>
                <a:cs typeface="Times New Roman"/>
              </a:rPr>
              <a:t>анализ: </a:t>
            </a:r>
            <a:r>
              <a:rPr lang="ru-RU" sz="3200" dirty="0">
                <a:latin typeface="Times New Roman"/>
                <a:ea typeface="MS Mincho"/>
                <a:cs typeface="Times New Roman"/>
              </a:rPr>
              <a:t>Как ты можешь доказать, что ... ?</a:t>
            </a:r>
            <a:endParaRPr lang="ru-RU" sz="3200" dirty="0">
              <a:latin typeface="Cambria"/>
              <a:ea typeface="MS Mincho"/>
              <a:cs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ru-RU" sz="3200" dirty="0">
                <a:latin typeface="Times New Roman"/>
                <a:ea typeface="MS Mincho"/>
                <a:cs typeface="Times New Roman"/>
              </a:rPr>
              <a:t>-</a:t>
            </a:r>
            <a:r>
              <a:rPr lang="ru-RU" sz="3200" i="1" dirty="0">
                <a:latin typeface="Times New Roman"/>
                <a:ea typeface="MS Mincho"/>
                <a:cs typeface="Times New Roman"/>
              </a:rPr>
              <a:t>оценку: </a:t>
            </a:r>
            <a:r>
              <a:rPr lang="ru-RU" sz="3200" dirty="0">
                <a:latin typeface="Times New Roman"/>
                <a:ea typeface="MS Mincho"/>
                <a:cs typeface="Times New Roman"/>
              </a:rPr>
              <a:t>Что ты думаешь о ... ? </a:t>
            </a:r>
            <a:endParaRPr lang="ru-RU" sz="3200" dirty="0">
              <a:latin typeface="Cambria"/>
              <a:ea typeface="MS Mincho"/>
              <a:cs typeface="Times New Roman"/>
            </a:endParaRPr>
          </a:p>
          <a:p>
            <a:pPr marL="0" indent="0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2469318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51520" y="296064"/>
            <a:ext cx="8640960" cy="6186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0" algn="ctr">
              <a:spcAft>
                <a:spcPts val="0"/>
              </a:spcAft>
              <a:buNone/>
            </a:pPr>
            <a:endParaRPr lang="ru-RU" sz="2200" b="1" i="1" dirty="0" smtClean="0">
              <a:solidFill>
                <a:srgbClr val="0070C0"/>
              </a:solidFill>
              <a:latin typeface="Times New Roman"/>
              <a:ea typeface="MS Mincho"/>
            </a:endParaRPr>
          </a:p>
          <a:p>
            <a:pPr indent="0" algn="ctr">
              <a:spcAft>
                <a:spcPts val="0"/>
              </a:spcAft>
              <a:buNone/>
            </a:pPr>
            <a:endParaRPr lang="ru-RU" sz="2200" b="1" i="1" dirty="0" smtClean="0">
              <a:solidFill>
                <a:srgbClr val="0070C0"/>
              </a:solidFill>
              <a:latin typeface="Times New Roman"/>
              <a:ea typeface="MS Mincho"/>
            </a:endParaRPr>
          </a:p>
          <a:p>
            <a:pPr indent="0" algn="ctr">
              <a:spcAft>
                <a:spcPts val="0"/>
              </a:spcAft>
              <a:buNone/>
            </a:pPr>
            <a:endParaRPr lang="ru-RU" sz="2200" b="1" i="1" dirty="0" smtClean="0">
              <a:solidFill>
                <a:srgbClr val="0070C0"/>
              </a:solidFill>
              <a:latin typeface="Times New Roman"/>
              <a:ea typeface="MS Mincho"/>
            </a:endParaRPr>
          </a:p>
          <a:p>
            <a:pPr indent="0" algn="ctr">
              <a:spcAft>
                <a:spcPts val="0"/>
              </a:spcAft>
              <a:buNone/>
            </a:pPr>
            <a:endParaRPr lang="ru-RU" sz="2200" b="1" i="1" dirty="0" smtClean="0">
              <a:solidFill>
                <a:srgbClr val="0070C0"/>
              </a:solidFill>
              <a:latin typeface="Times New Roman"/>
              <a:ea typeface="MS Mincho"/>
            </a:endParaRPr>
          </a:p>
          <a:p>
            <a:pPr indent="0" algn="ctr">
              <a:spcAft>
                <a:spcPts val="0"/>
              </a:spcAft>
              <a:buNone/>
            </a:pPr>
            <a:endParaRPr lang="ru-RU" sz="2200" b="1" i="1" dirty="0" smtClean="0">
              <a:solidFill>
                <a:srgbClr val="0070C0"/>
              </a:solidFill>
              <a:latin typeface="Times New Roman"/>
              <a:ea typeface="MS Mincho"/>
            </a:endParaRPr>
          </a:p>
          <a:p>
            <a:pPr indent="0" algn="ctr">
              <a:spcAft>
                <a:spcPts val="0"/>
              </a:spcAft>
              <a:buNone/>
            </a:pPr>
            <a:endParaRPr lang="ru-RU" sz="2200" b="1" i="1" dirty="0" smtClean="0">
              <a:solidFill>
                <a:srgbClr val="0070C0"/>
              </a:solidFill>
              <a:latin typeface="Times New Roman"/>
              <a:ea typeface="MS Mincho"/>
            </a:endParaRPr>
          </a:p>
          <a:p>
            <a:pPr indent="0" algn="ctr">
              <a:spcAft>
                <a:spcPts val="0"/>
              </a:spcAft>
              <a:buNone/>
            </a:pPr>
            <a:endParaRPr lang="ru-RU" sz="2200" b="1" i="1" dirty="0" smtClean="0">
              <a:solidFill>
                <a:srgbClr val="0070C0"/>
              </a:solidFill>
              <a:latin typeface="Times New Roman"/>
              <a:ea typeface="MS Mincho"/>
            </a:endParaRPr>
          </a:p>
          <a:p>
            <a:pPr indent="0" algn="ctr">
              <a:spcAft>
                <a:spcPts val="0"/>
              </a:spcAft>
              <a:buNone/>
            </a:pPr>
            <a:endParaRPr lang="ru-RU" sz="2200" b="1" i="1" dirty="0" smtClean="0">
              <a:solidFill>
                <a:srgbClr val="0070C0"/>
              </a:solidFill>
              <a:latin typeface="Times New Roman"/>
              <a:ea typeface="MS Mincho"/>
            </a:endParaRPr>
          </a:p>
          <a:p>
            <a:pPr indent="0" algn="ctr">
              <a:spcAft>
                <a:spcPts val="0"/>
              </a:spcAft>
              <a:buNone/>
            </a:pPr>
            <a:endParaRPr lang="ru-RU" sz="2200" b="1" i="1" dirty="0" smtClean="0">
              <a:solidFill>
                <a:srgbClr val="0070C0"/>
              </a:solidFill>
              <a:latin typeface="Times New Roman"/>
              <a:ea typeface="MS Mincho"/>
            </a:endParaRPr>
          </a:p>
          <a:p>
            <a:pPr indent="0" algn="ctr">
              <a:spcAft>
                <a:spcPts val="0"/>
              </a:spcAft>
              <a:buNone/>
            </a:pPr>
            <a:endParaRPr lang="ru-RU" sz="2200" b="1" i="1" dirty="0" smtClean="0">
              <a:solidFill>
                <a:srgbClr val="0070C0"/>
              </a:solidFill>
              <a:latin typeface="Times New Roman"/>
              <a:ea typeface="MS Mincho"/>
            </a:endParaRPr>
          </a:p>
          <a:p>
            <a:pPr indent="0" algn="ctr">
              <a:spcAft>
                <a:spcPts val="0"/>
              </a:spcAft>
              <a:buNone/>
            </a:pPr>
            <a:endParaRPr lang="ru-RU" sz="2200" b="1" i="1" dirty="0" smtClean="0">
              <a:solidFill>
                <a:srgbClr val="0070C0"/>
              </a:solidFill>
              <a:latin typeface="Times New Roman"/>
              <a:ea typeface="MS Mincho"/>
            </a:endParaRPr>
          </a:p>
          <a:p>
            <a:pPr indent="0" algn="ctr">
              <a:spcAft>
                <a:spcPts val="0"/>
              </a:spcAft>
              <a:buNone/>
            </a:pPr>
            <a:endParaRPr lang="ru-RU" sz="2200" b="1" i="1" dirty="0" smtClean="0">
              <a:solidFill>
                <a:srgbClr val="0070C0"/>
              </a:solidFill>
              <a:latin typeface="Times New Roman"/>
              <a:ea typeface="MS Mincho"/>
            </a:endParaRPr>
          </a:p>
          <a:p>
            <a:pPr indent="0" algn="ctr">
              <a:spcAft>
                <a:spcPts val="0"/>
              </a:spcAft>
              <a:buNone/>
            </a:pPr>
            <a:endParaRPr lang="ru-RU" sz="2200" b="1" i="1" dirty="0" smtClean="0">
              <a:solidFill>
                <a:srgbClr val="0070C0"/>
              </a:solidFill>
              <a:latin typeface="Times New Roman"/>
              <a:ea typeface="MS Mincho"/>
            </a:endParaRPr>
          </a:p>
          <a:p>
            <a:pPr indent="0" algn="ctr">
              <a:spcAft>
                <a:spcPts val="0"/>
              </a:spcAft>
              <a:buNone/>
            </a:pPr>
            <a:endParaRPr lang="ru-RU" sz="2200" b="1" i="1" dirty="0" smtClean="0">
              <a:solidFill>
                <a:srgbClr val="0070C0"/>
              </a:solidFill>
              <a:latin typeface="Times New Roman"/>
              <a:ea typeface="MS Mincho"/>
            </a:endParaRPr>
          </a:p>
          <a:p>
            <a:pPr indent="0" algn="ctr">
              <a:spcAft>
                <a:spcPts val="0"/>
              </a:spcAft>
              <a:buNone/>
            </a:pPr>
            <a:endParaRPr lang="ru-RU" sz="2200" b="1" i="1" dirty="0" smtClean="0">
              <a:solidFill>
                <a:srgbClr val="0070C0"/>
              </a:solidFill>
              <a:latin typeface="Times New Roman"/>
              <a:ea typeface="MS Mincho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ru-RU" sz="2200" b="1" i="1" dirty="0" smtClean="0">
                <a:solidFill>
                  <a:srgbClr val="0070C0"/>
                </a:solidFill>
                <a:latin typeface="Times New Roman"/>
                <a:ea typeface="MS Mincho"/>
              </a:rPr>
              <a:t>  </a:t>
            </a:r>
          </a:p>
          <a:p>
            <a:pPr indent="0" algn="ctr">
              <a:spcAft>
                <a:spcPts val="0"/>
              </a:spcAft>
              <a:buNone/>
            </a:pPr>
            <a:endParaRPr lang="ru-RU" sz="2200" b="1" i="1" dirty="0">
              <a:solidFill>
                <a:srgbClr val="0070C0"/>
              </a:solidFill>
              <a:latin typeface="Times New Roman"/>
              <a:ea typeface="MS Mincho"/>
            </a:endParaRPr>
          </a:p>
          <a:p>
            <a:pPr indent="0" algn="ctr">
              <a:spcAft>
                <a:spcPts val="0"/>
              </a:spcAft>
              <a:buNone/>
            </a:pPr>
            <a:endParaRPr lang="ru-RU" sz="2200" b="1" i="1" dirty="0" smtClean="0">
              <a:solidFill>
                <a:srgbClr val="0070C0"/>
              </a:solidFill>
              <a:latin typeface="Times New Roman"/>
              <a:ea typeface="MS Mincho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264696"/>
          </a:xfrm>
        </p:spPr>
        <p:txBody>
          <a:bodyPr>
            <a:normAutofit fontScale="40000" lnSpcReduction="20000"/>
          </a:bodyPr>
          <a:lstStyle/>
          <a:p>
            <a:pPr indent="0" algn="just">
              <a:spcAft>
                <a:spcPts val="0"/>
              </a:spcAft>
              <a:buNone/>
            </a:pPr>
            <a:endParaRPr lang="ru-RU" sz="2200" b="1" dirty="0" smtClean="0">
              <a:latin typeface="Times New Roman"/>
              <a:ea typeface="MS Mincho"/>
              <a:cs typeface="Times New Roman"/>
            </a:endParaRPr>
          </a:p>
          <a:p>
            <a:pPr indent="0" algn="just">
              <a:lnSpc>
                <a:spcPct val="160000"/>
              </a:lnSpc>
              <a:buNone/>
            </a:pPr>
            <a:endParaRPr lang="ru-RU" sz="3800" b="1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ea typeface="MS Mincho"/>
            </a:endParaRPr>
          </a:p>
          <a:p>
            <a:pPr indent="0" algn="just">
              <a:lnSpc>
                <a:spcPct val="160000"/>
              </a:lnSpc>
              <a:buNone/>
            </a:pPr>
            <a:r>
              <a:rPr lang="ru-RU" sz="45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MS Mincho"/>
              </a:rPr>
              <a:t>Наблюдение </a:t>
            </a:r>
            <a:r>
              <a:rPr lang="ru-RU" sz="45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MS Mincho"/>
              </a:rPr>
              <a:t>– важная техника формирующего оценивания</a:t>
            </a:r>
            <a:r>
              <a:rPr lang="ru-RU" sz="4500" b="1" i="1" dirty="0">
                <a:solidFill>
                  <a:srgbClr val="0070C0"/>
                </a:solidFill>
                <a:latin typeface="Times New Roman"/>
                <a:ea typeface="MS Mincho"/>
              </a:rPr>
              <a:t>.</a:t>
            </a:r>
          </a:p>
          <a:p>
            <a:pPr indent="0" algn="just">
              <a:lnSpc>
                <a:spcPct val="160000"/>
              </a:lnSpc>
              <a:spcAft>
                <a:spcPts val="0"/>
              </a:spcAft>
              <a:buNone/>
            </a:pPr>
            <a:endParaRPr lang="ru-RU" sz="4500" b="1" dirty="0" smtClean="0">
              <a:latin typeface="Times New Roman"/>
              <a:ea typeface="MS Mincho"/>
              <a:cs typeface="Times New Roman"/>
            </a:endParaRPr>
          </a:p>
          <a:p>
            <a:pPr indent="0" algn="just">
              <a:lnSpc>
                <a:spcPct val="160000"/>
              </a:lnSpc>
              <a:spcAft>
                <a:spcPts val="0"/>
              </a:spcAft>
              <a:buNone/>
            </a:pPr>
            <a:r>
              <a:rPr lang="ru-RU" sz="4500" b="1" dirty="0" smtClean="0">
                <a:latin typeface="Times New Roman"/>
                <a:ea typeface="MS Mincho"/>
                <a:cs typeface="Times New Roman"/>
              </a:rPr>
              <a:t>Дифференцированная работа </a:t>
            </a:r>
            <a:r>
              <a:rPr lang="ru-RU" sz="4500" b="1" dirty="0">
                <a:latin typeface="Times New Roman"/>
                <a:ea typeface="MS Mincho"/>
                <a:cs typeface="Times New Roman"/>
              </a:rPr>
              <a:t>в </a:t>
            </a:r>
            <a:r>
              <a:rPr lang="ru-RU" sz="4500" b="1" dirty="0" smtClean="0">
                <a:latin typeface="Times New Roman"/>
                <a:ea typeface="MS Mincho"/>
                <a:cs typeface="Times New Roman"/>
              </a:rPr>
              <a:t>группах:</a:t>
            </a:r>
          </a:p>
          <a:p>
            <a:pPr indent="0" algn="just">
              <a:lnSpc>
                <a:spcPct val="160000"/>
              </a:lnSpc>
              <a:spcAft>
                <a:spcPts val="0"/>
              </a:spcAft>
              <a:buNone/>
            </a:pPr>
            <a:r>
              <a:rPr lang="ru-RU" sz="4500" dirty="0" smtClean="0">
                <a:latin typeface="Times New Roman"/>
                <a:ea typeface="MS Mincho"/>
                <a:cs typeface="Times New Roman"/>
              </a:rPr>
              <a:t>1. Разделить учеников на группы по уровню достижений на данный момент и дать дифференцированные по сложности задания, оказывая поддержку группе, в которую вошли дети с наибольшими трудностями.</a:t>
            </a:r>
            <a:endParaRPr lang="ru-RU" sz="4500" dirty="0" smtClean="0">
              <a:latin typeface="Cambria"/>
              <a:ea typeface="MS Mincho"/>
              <a:cs typeface="Times New Roman"/>
            </a:endParaRPr>
          </a:p>
          <a:p>
            <a:pPr indent="0" algn="just">
              <a:lnSpc>
                <a:spcPct val="160000"/>
              </a:lnSpc>
              <a:spcAft>
                <a:spcPts val="0"/>
              </a:spcAft>
              <a:buNone/>
            </a:pPr>
            <a:r>
              <a:rPr lang="ru-RU" sz="4500" dirty="0" smtClean="0">
                <a:latin typeface="Times New Roman"/>
                <a:ea typeface="MS Mincho"/>
                <a:cs typeface="Times New Roman"/>
              </a:rPr>
              <a:t>2. Сформировать смешанные группы, в каждую из которых войдут ученики, максимально овладевшие материалом, которым будет поставлена задача помочь справиться с заданием остальным участникам группы.</a:t>
            </a:r>
            <a:endParaRPr lang="ru-RU" sz="4500" dirty="0" smtClean="0">
              <a:latin typeface="Cambria"/>
              <a:ea typeface="MS Mincho"/>
              <a:cs typeface="Times New Roman"/>
            </a:endParaRPr>
          </a:p>
          <a:p>
            <a:pPr marL="114300" lvl="0" indent="0">
              <a:lnSpc>
                <a:spcPct val="160000"/>
              </a:lnSpc>
              <a:buNone/>
            </a:pPr>
            <a:r>
              <a:rPr lang="ru-RU" sz="4500" b="1" i="1" dirty="0" smtClean="0">
                <a:solidFill>
                  <a:prstClr val="black"/>
                </a:solidFill>
                <a:latin typeface="Times New Roman"/>
                <a:ea typeface="MS Mincho"/>
              </a:rPr>
              <a:t>   </a:t>
            </a:r>
          </a:p>
          <a:p>
            <a:pPr marL="114300" lvl="0" indent="0">
              <a:lnSpc>
                <a:spcPct val="160000"/>
              </a:lnSpc>
              <a:buNone/>
            </a:pPr>
            <a:r>
              <a:rPr lang="ru-RU" sz="4500" b="1" i="1" dirty="0" smtClean="0">
                <a:solidFill>
                  <a:prstClr val="black"/>
                </a:solidFill>
                <a:latin typeface="Times New Roman"/>
                <a:ea typeface="MS Mincho"/>
              </a:rPr>
              <a:t>    Анализ</a:t>
            </a:r>
            <a:endParaRPr lang="ru-RU" sz="4500" dirty="0">
              <a:solidFill>
                <a:prstClr val="black"/>
              </a:solidFill>
            </a:endParaRPr>
          </a:p>
          <a:p>
            <a:pPr marL="114300" lvl="0" indent="0">
              <a:lnSpc>
                <a:spcPct val="160000"/>
              </a:lnSpc>
              <a:buNone/>
            </a:pPr>
            <a:r>
              <a:rPr lang="ru-RU" sz="4500" b="1" i="1" dirty="0" smtClean="0">
                <a:solidFill>
                  <a:prstClr val="black"/>
                </a:solidFill>
                <a:latin typeface="Times New Roman"/>
                <a:ea typeface="MS Mincho"/>
              </a:rPr>
              <a:t>     Вовлечение </a:t>
            </a:r>
            <a:r>
              <a:rPr lang="ru-RU" sz="4500" b="1" i="1" dirty="0">
                <a:solidFill>
                  <a:prstClr val="black"/>
                </a:solidFill>
                <a:latin typeface="Times New Roman"/>
                <a:ea typeface="MS Mincho"/>
              </a:rPr>
              <a:t>детей в рассмотрение и рефлексию </a:t>
            </a:r>
            <a:r>
              <a:rPr lang="ru-RU" sz="4500" b="1" i="1" dirty="0" smtClean="0">
                <a:solidFill>
                  <a:prstClr val="black"/>
                </a:solidFill>
                <a:latin typeface="Times New Roman"/>
                <a:ea typeface="MS Mincho"/>
              </a:rPr>
              <a:t>процесса  учения</a:t>
            </a:r>
            <a:r>
              <a:rPr lang="ru-RU" sz="4500" i="1" dirty="0" smtClean="0">
                <a:solidFill>
                  <a:prstClr val="black"/>
                </a:solidFill>
                <a:latin typeface="Times New Roman"/>
                <a:ea typeface="MS Mincho"/>
              </a:rPr>
              <a:t> </a:t>
            </a:r>
            <a:endParaRPr lang="ru-RU" sz="45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563949" y="8367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76436" y="5283628"/>
            <a:ext cx="11772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 flipH="1" flipV="1">
            <a:off x="576436" y="5661248"/>
            <a:ext cx="45719" cy="1897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3969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9"/>
            <a:ext cx="8712968" cy="135546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2600" b="1" i="1" dirty="0" err="1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  <a:t>Опросник</a:t>
            </a:r>
            <a:r>
              <a:rPr lang="en-US" sz="2600" b="1" i="1" dirty="0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  <a:t> </a:t>
            </a:r>
            <a:r>
              <a:rPr lang="ru-RU" sz="2600" b="1" i="1" dirty="0" smtClean="0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  <a:t> </a:t>
            </a:r>
            <a:r>
              <a:rPr lang="en-US" sz="2600" b="1" i="1" dirty="0" err="1" smtClean="0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  <a:t>для</a:t>
            </a:r>
            <a:r>
              <a:rPr lang="en-US" sz="2600" b="1" i="1" dirty="0" smtClean="0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  <a:t> </a:t>
            </a:r>
            <a:r>
              <a:rPr lang="ru-RU" sz="2600" b="1" i="1" dirty="0" smtClean="0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  <a:t> </a:t>
            </a:r>
            <a:r>
              <a:rPr lang="en-US" sz="2600" b="1" i="1" dirty="0" err="1" smtClean="0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  <a:t>самодиагностики</a:t>
            </a:r>
            <a:r>
              <a:rPr lang="en-US" sz="2600" b="1" i="1" dirty="0" smtClean="0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  <a:t> </a:t>
            </a:r>
            <a:r>
              <a:rPr lang="ru-RU" sz="2600" b="1" i="1" dirty="0" smtClean="0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  <a:t> по  </a:t>
            </a:r>
            <a:r>
              <a:rPr lang="ru-RU" sz="2600" b="1" i="1" dirty="0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  <a:t>теме «Великобритания. Географическое положение</a:t>
            </a:r>
            <a:r>
              <a:rPr lang="ru-RU" sz="2600" b="1" i="1" dirty="0" smtClean="0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  <a:t>»</a:t>
            </a:r>
            <a:endParaRPr lang="ru-RU" sz="2600" dirty="0">
              <a:solidFill>
                <a:srgbClr val="0070C0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35645711"/>
              </p:ext>
            </p:extLst>
          </p:nvPr>
        </p:nvGraphicFramePr>
        <p:xfrm>
          <a:off x="395536" y="2420888"/>
          <a:ext cx="8496945" cy="40324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86416"/>
                <a:gridCol w="1261485"/>
                <a:gridCol w="1237192"/>
                <a:gridCol w="1171691"/>
                <a:gridCol w="1440161"/>
              </a:tblGrid>
              <a:tr h="7331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</a:rPr>
                        <a:t>Насколько уверенно ты чувствуешь себя в следующих ситуациях?</a:t>
                      </a:r>
                      <a:endParaRPr lang="ru-RU" sz="1600" b="1" i="1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i="1" dirty="0" err="1">
                          <a:effectLst/>
                        </a:rPr>
                        <a:t>Очень</a:t>
                      </a:r>
                      <a:r>
                        <a:rPr lang="en-US" sz="1600" b="1" i="1" dirty="0">
                          <a:effectLst/>
                        </a:rPr>
                        <a:t> </a:t>
                      </a:r>
                      <a:r>
                        <a:rPr lang="en-US" sz="1600" b="1" i="1" dirty="0" err="1">
                          <a:effectLst/>
                        </a:rPr>
                        <a:t>уверенно</a:t>
                      </a:r>
                      <a:endParaRPr lang="ru-RU" sz="1600" b="1" i="1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i="1" dirty="0" err="1">
                          <a:effectLst/>
                        </a:rPr>
                        <a:t>Уверенно</a:t>
                      </a:r>
                      <a:endParaRPr lang="ru-RU" sz="1600" b="1" i="1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i="1" dirty="0" err="1">
                          <a:effectLst/>
                        </a:rPr>
                        <a:t>Довольно</a:t>
                      </a:r>
                      <a:r>
                        <a:rPr lang="en-US" sz="1600" b="1" i="1" dirty="0">
                          <a:effectLst/>
                        </a:rPr>
                        <a:t> </a:t>
                      </a:r>
                      <a:r>
                        <a:rPr lang="en-US" sz="1600" b="1" i="1" dirty="0" err="1">
                          <a:effectLst/>
                        </a:rPr>
                        <a:t>уверенно</a:t>
                      </a:r>
                      <a:endParaRPr lang="ru-RU" sz="1600" b="1" i="1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i="1" dirty="0" err="1">
                          <a:effectLst/>
                        </a:rPr>
                        <a:t>Неуверенно</a:t>
                      </a:r>
                      <a:endParaRPr lang="ru-RU" sz="1600" b="1" i="1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997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 я могу показать на карте границы главных частей Великобритании и назвать их</a:t>
                      </a:r>
                      <a:endParaRPr lang="ru-RU" sz="16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331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2. я могу назвать столицы частей Великобритании</a:t>
                      </a:r>
                      <a:endParaRPr lang="ru-RU" sz="16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331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3. я могу рассказать и показать на карте чем омывается Великобритания</a:t>
                      </a:r>
                      <a:endParaRPr lang="ru-RU" sz="16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331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4. я могу рассказать о символах Соединенного Королевства</a:t>
                      </a:r>
                      <a:endParaRPr lang="ru-RU" sz="16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51520" y="1781442"/>
            <a:ext cx="9145016" cy="38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Инструкция.</a:t>
            </a: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Учащимся предлагается ответить на вопрос, заполнив таблицу.</a:t>
            </a:r>
            <a:endParaRPr kumimoji="0" lang="ru-RU" sz="1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423478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42617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  <a:t/>
            </a:r>
            <a:br>
              <a:rPr lang="ru-RU" sz="3600" b="1" i="1" dirty="0" smtClean="0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</a:br>
            <a:r>
              <a:rPr lang="ru-RU" sz="3600" b="1" i="1" dirty="0" smtClean="0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  <a:t>Самостоятельная </a:t>
            </a:r>
            <a:r>
              <a:rPr lang="ru-RU" sz="3600" b="1" i="1" dirty="0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  <a:t>работа по теме “Американские 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  <a:t>президенты</a:t>
            </a:r>
            <a:r>
              <a:rPr lang="ru-RU" sz="3600" b="1" i="1" dirty="0">
                <a:solidFill>
                  <a:srgbClr val="0070C0"/>
                </a:solidFill>
                <a:latin typeface="Times New Roman"/>
                <a:ea typeface="MS Mincho"/>
                <a:cs typeface="Times New Roman"/>
              </a:rPr>
              <a:t>”</a:t>
            </a:r>
            <a:r>
              <a:rPr lang="ru-RU" dirty="0">
                <a:solidFill>
                  <a:srgbClr val="0070C0"/>
                </a:solidFill>
                <a:latin typeface="Cambria"/>
                <a:ea typeface="MS Mincho"/>
                <a:cs typeface="Times New Roman"/>
              </a:rPr>
              <a:t/>
            </a:r>
            <a:br>
              <a:rPr lang="ru-RU" dirty="0">
                <a:solidFill>
                  <a:srgbClr val="0070C0"/>
                </a:solidFill>
                <a:latin typeface="Cambria"/>
                <a:ea typeface="MS Mincho"/>
                <a:cs typeface="Times New Roman"/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ru-RU" b="1" i="1" dirty="0">
                <a:latin typeface="Times New Roman"/>
                <a:ea typeface="MS Mincho"/>
                <a:cs typeface="Times New Roman"/>
              </a:rPr>
              <a:t> </a:t>
            </a:r>
            <a:endParaRPr lang="ru-RU" b="1" i="1" dirty="0" smtClean="0">
              <a:latin typeface="Times New Roman"/>
              <a:ea typeface="MS Mincho"/>
              <a:cs typeface="Times New Roman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n-US" sz="2800" b="1" i="1" dirty="0" smtClean="0">
                <a:latin typeface="Times New Roman"/>
                <a:ea typeface="MS Mincho"/>
                <a:cs typeface="Times New Roman"/>
              </a:rPr>
              <a:t>Complete </a:t>
            </a:r>
            <a:r>
              <a:rPr lang="en-US" sz="2800" b="1" i="1" dirty="0">
                <a:latin typeface="Times New Roman"/>
                <a:ea typeface="MS Mincho"/>
                <a:cs typeface="Times New Roman"/>
              </a:rPr>
              <a:t>the information about two American presidents.</a:t>
            </a:r>
            <a:endParaRPr lang="ru-RU" sz="2800" dirty="0">
              <a:latin typeface="Cambria"/>
              <a:ea typeface="MS Mincho"/>
              <a:cs typeface="Times New Roman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n-US" sz="2800" b="1" i="1" dirty="0">
                <a:latin typeface="Times New Roman"/>
                <a:ea typeface="MS Mincho"/>
                <a:cs typeface="Times New Roman"/>
              </a:rPr>
              <a:t> </a:t>
            </a:r>
            <a:endParaRPr lang="ru-RU" sz="2800" dirty="0">
              <a:latin typeface="Cambria"/>
              <a:ea typeface="MS Mincho"/>
              <a:cs typeface="Times New Roman"/>
            </a:endParaRPr>
          </a:p>
          <a:p>
            <a:pPr lvl="0" algn="just">
              <a:buFont typeface="Symbol"/>
              <a:buChar char=""/>
            </a:pPr>
            <a:r>
              <a:rPr lang="en-US" sz="2800" i="1" dirty="0">
                <a:latin typeface="Times New Roman"/>
                <a:ea typeface="MS Mincho"/>
                <a:cs typeface="Times New Roman"/>
              </a:rPr>
              <a:t>was the …American president</a:t>
            </a:r>
            <a:endParaRPr lang="ru-RU" sz="2800" dirty="0">
              <a:latin typeface="Cambria"/>
              <a:ea typeface="MS Mincho"/>
              <a:cs typeface="Times New Roman"/>
            </a:endParaRPr>
          </a:p>
          <a:p>
            <a:pPr lvl="0" algn="just">
              <a:buFont typeface="Symbol"/>
              <a:buChar char=""/>
            </a:pPr>
            <a:r>
              <a:rPr lang="en-US" sz="2800" i="1" dirty="0">
                <a:latin typeface="Times New Roman"/>
                <a:ea typeface="MS Mincho"/>
                <a:cs typeface="Times New Roman"/>
              </a:rPr>
              <a:t>was born into a … family</a:t>
            </a:r>
            <a:endParaRPr lang="ru-RU" sz="2800" dirty="0">
              <a:latin typeface="Cambria"/>
              <a:ea typeface="MS Mincho"/>
              <a:cs typeface="Times New Roman"/>
            </a:endParaRPr>
          </a:p>
          <a:p>
            <a:pPr lvl="0" algn="just">
              <a:buFont typeface="Symbol"/>
              <a:buChar char=""/>
            </a:pPr>
            <a:r>
              <a:rPr lang="en-US" sz="2800" i="1" dirty="0">
                <a:latin typeface="Times New Roman"/>
                <a:ea typeface="MS Mincho"/>
                <a:cs typeface="Times New Roman"/>
              </a:rPr>
              <a:t>… teachers</a:t>
            </a:r>
            <a:endParaRPr lang="ru-RU" sz="2800" dirty="0">
              <a:latin typeface="Cambria"/>
              <a:ea typeface="MS Mincho"/>
              <a:cs typeface="Times New Roman"/>
            </a:endParaRPr>
          </a:p>
          <a:p>
            <a:pPr lvl="0" algn="just">
              <a:buFont typeface="Symbol"/>
              <a:buChar char=""/>
            </a:pPr>
            <a:r>
              <a:rPr lang="en-US" sz="2800" i="1" dirty="0">
                <a:latin typeface="Times New Roman"/>
                <a:ea typeface="MS Mincho"/>
                <a:cs typeface="Times New Roman"/>
              </a:rPr>
              <a:t>when a young man he learned to …</a:t>
            </a:r>
            <a:endParaRPr lang="ru-RU" sz="2800" dirty="0">
              <a:latin typeface="Cambria"/>
              <a:ea typeface="MS Mincho"/>
              <a:cs typeface="Times New Roman"/>
            </a:endParaRPr>
          </a:p>
          <a:p>
            <a:pPr lvl="0" algn="just">
              <a:buFont typeface="Symbol"/>
              <a:buChar char=""/>
            </a:pPr>
            <a:r>
              <a:rPr lang="en-US" sz="2800" i="1" dirty="0">
                <a:latin typeface="Times New Roman"/>
                <a:ea typeface="MS Mincho"/>
                <a:cs typeface="Times New Roman"/>
              </a:rPr>
              <a:t>took part in the … War</a:t>
            </a:r>
            <a:endParaRPr lang="ru-RU" sz="2800" dirty="0">
              <a:latin typeface="Cambria"/>
              <a:ea typeface="MS Mincho"/>
              <a:cs typeface="Times New Roman"/>
            </a:endParaRPr>
          </a:p>
          <a:p>
            <a:pPr lvl="0" algn="just">
              <a:buFont typeface="Symbol"/>
              <a:buChar char=""/>
            </a:pPr>
            <a:r>
              <a:rPr lang="en-US" sz="2800" i="1" dirty="0">
                <a:latin typeface="Times New Roman"/>
                <a:ea typeface="MS Mincho"/>
                <a:cs typeface="Times New Roman"/>
              </a:rPr>
              <a:t>he was a professional …</a:t>
            </a:r>
            <a:endParaRPr lang="ru-RU" sz="2800" dirty="0">
              <a:latin typeface="Cambria"/>
              <a:ea typeface="MS Mincho"/>
              <a:cs typeface="Times New Roman"/>
            </a:endParaRPr>
          </a:p>
          <a:p>
            <a:pPr lvl="0" algn="just">
              <a:buFont typeface="Symbol"/>
              <a:buChar char=""/>
            </a:pPr>
            <a:r>
              <a:rPr lang="en-US" sz="2800" i="1" dirty="0">
                <a:latin typeface="Times New Roman"/>
                <a:ea typeface="MS Mincho"/>
                <a:cs typeface="Times New Roman"/>
              </a:rPr>
              <a:t>people had a lot of respect for him because…</a:t>
            </a:r>
            <a:endParaRPr lang="ru-RU" sz="2800" dirty="0">
              <a:latin typeface="Cambria"/>
              <a:ea typeface="MS Mincho"/>
              <a:cs typeface="Times New Roman"/>
            </a:endParaRPr>
          </a:p>
          <a:p>
            <a:pPr lvl="0" algn="just">
              <a:buFont typeface="Symbol"/>
              <a:buChar char=""/>
            </a:pPr>
            <a:r>
              <a:rPr lang="en-US" sz="2800" i="1" dirty="0">
                <a:latin typeface="Times New Roman"/>
                <a:ea typeface="MS Mincho"/>
                <a:cs typeface="Times New Roman"/>
              </a:rPr>
              <a:t>people remember him because…</a:t>
            </a:r>
            <a:endParaRPr lang="ru-RU" sz="2800" dirty="0">
              <a:latin typeface="Cambria"/>
              <a:ea typeface="MS Mincho"/>
              <a:cs typeface="Times New Roman"/>
            </a:endParaRPr>
          </a:p>
          <a:p>
            <a:pPr algn="ctr">
              <a:spcAft>
                <a:spcPts val="0"/>
              </a:spcAft>
            </a:pPr>
            <a:endParaRPr lang="ru-RU" dirty="0">
              <a:latin typeface="Cambria"/>
              <a:ea typeface="MS Mincho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18607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373</TotalTime>
  <Words>897</Words>
  <Application>Microsoft Office PowerPoint</Application>
  <PresentationFormat>Экран (4:3)</PresentationFormat>
  <Paragraphs>213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Аптека</vt:lpstr>
      <vt:lpstr>Слайд 1</vt:lpstr>
      <vt:lpstr> </vt:lpstr>
      <vt:lpstr> Формирующее оценивание: </vt:lpstr>
      <vt:lpstr> Прием   “Краткий пятиминутный обзор-резюме  результатов прошлого урока”.  </vt:lpstr>
      <vt:lpstr> Прием   “Краткий пятиминутный обзор-резюме результатов прошлого урока”.  </vt:lpstr>
      <vt:lpstr>Эффективная стратегия - Постановка вопросов. </vt:lpstr>
      <vt:lpstr>Слайд 7</vt:lpstr>
      <vt:lpstr>Опросник  для  самодиагностики  по  теме «Великобритания. Географическое положение»</vt:lpstr>
      <vt:lpstr> Самостоятельная работа по теме “Американские президенты” </vt:lpstr>
      <vt:lpstr>Прием  матрица   запоминания.</vt:lpstr>
      <vt:lpstr>Прием  карты приложения.</vt:lpstr>
      <vt:lpstr>Прием   мини-обзор. </vt:lpstr>
      <vt:lpstr> Существуют  два  вида  оценивания: </vt:lpstr>
      <vt:lpstr>Отметьте, что относится к внешнему оцениванию, а что к внутреннему. </vt:lpstr>
      <vt:lpstr>Литература:</vt:lpstr>
      <vt:lpstr>Спасибо  за 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"Приемы формирующего оценивания на уроках английского языка в 5-6 классах"</dc:title>
  <dc:creator>111</dc:creator>
  <cp:lastModifiedBy>User</cp:lastModifiedBy>
  <cp:revision>52</cp:revision>
  <dcterms:created xsi:type="dcterms:W3CDTF">2015-08-27T10:58:18Z</dcterms:created>
  <dcterms:modified xsi:type="dcterms:W3CDTF">2018-11-22T17:03:13Z</dcterms:modified>
</cp:coreProperties>
</file>